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ítulo y subtítul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Texto del título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ñeta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99" name="Shape 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 foto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pic" sz="half" idx="13"/>
          </p:nvPr>
        </p:nvSpPr>
        <p:spPr>
          <a:xfrm>
            <a:off x="12192000" y="0"/>
            <a:ext cx="12192000" cy="6832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8" name="Shape 108"/>
          <p:cNvSpPr/>
          <p:nvPr>
            <p:ph type="pic" sz="half" idx="14"/>
          </p:nvPr>
        </p:nvSpPr>
        <p:spPr>
          <a:xfrm>
            <a:off x="12192000" y="6896100"/>
            <a:ext cx="12192000" cy="6819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9" name="Shape 109"/>
          <p:cNvSpPr/>
          <p:nvPr>
            <p:ph type="pic" idx="15"/>
          </p:nvPr>
        </p:nvSpPr>
        <p:spPr>
          <a:xfrm>
            <a:off x="0" y="0"/>
            <a:ext cx="121285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18" name="Shape 118"/>
          <p:cNvSpPr/>
          <p:nvPr>
            <p:ph type="body" sz="quarter" idx="13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Escribir una cita aquí</a:t>
            </a:r>
          </a:p>
        </p:txBody>
      </p:sp>
      <p:sp>
        <p:nvSpPr>
          <p:cNvPr id="119" name="Shape 119"/>
          <p:cNvSpPr/>
          <p:nvPr>
            <p:ph type="body" sz="quarter" idx="14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Juan López</a:t>
            </a:r>
          </a:p>
        </p:txBody>
      </p:sp>
      <p:sp>
        <p:nvSpPr>
          <p:cNvPr id="120" name="Shape 120"/>
          <p:cNvSpPr/>
          <p:nvPr>
            <p:ph type="body" sz="quarter" idx="15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121" name="Shape 1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ita alt.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body" sz="quarter" idx="13"/>
          </p:nvPr>
        </p:nvSpPr>
        <p:spPr>
          <a:xfrm>
            <a:off x="11049000" y="3721100"/>
            <a:ext cx="12573000" cy="350977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Escribir una cita aquí</a:t>
            </a:r>
          </a:p>
        </p:txBody>
      </p:sp>
      <p:sp>
        <p:nvSpPr>
          <p:cNvPr id="129" name="Shape 129"/>
          <p:cNvSpPr/>
          <p:nvPr>
            <p:ph type="pic" idx="14"/>
          </p:nvPr>
        </p:nvSpPr>
        <p:spPr>
          <a:xfrm>
            <a:off x="0" y="0"/>
            <a:ext cx="10287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5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Juan López</a:t>
            </a:r>
          </a:p>
        </p:txBody>
      </p:sp>
      <p:sp>
        <p:nvSpPr>
          <p:cNvPr id="131" name="Shape 1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9" name="Shape 13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En blanc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En blanco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(horizontal)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body" sz="quarter" idx="14"/>
          </p:nvPr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Shape 23"/>
          <p:cNvSpPr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Texto del título</a:t>
            </a:r>
          </a:p>
        </p:txBody>
      </p:sp>
      <p:sp>
        <p:nvSpPr>
          <p:cNvPr id="24" name="Shape 24"/>
          <p:cNvSpPr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ítulo y subtítulo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ítulo (centro)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Texto del título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(vertical)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8" name="Shape 48"/>
          <p:cNvSpPr/>
          <p:nvPr>
            <p:ph type="pic" idx="13"/>
          </p:nvPr>
        </p:nvSpPr>
        <p:spPr>
          <a:xfrm>
            <a:off x="0" y="0"/>
            <a:ext cx="10287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" name="Shape 49"/>
          <p:cNvSpPr/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Texto del título</a:t>
            </a:r>
          </a:p>
        </p:txBody>
      </p:sp>
      <p:sp>
        <p:nvSpPr>
          <p:cNvPr id="50" name="Shape 50"/>
          <p:cNvSpPr/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1" name="Shape 51"/>
          <p:cNvSpPr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59" name="Shape 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60" name="Shape 6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78" name="Shape 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79" name="Shape 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0" name="Shape 8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, viñetas y 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88" name="Shape 88"/>
          <p:cNvSpPr/>
          <p:nvPr>
            <p:ph type="pic" sz="half" idx="14"/>
          </p:nvPr>
        </p:nvSpPr>
        <p:spPr>
          <a:xfrm>
            <a:off x="13335000" y="2159000"/>
            <a:ext cx="10287000" cy="10795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9" name="Shape 89"/>
          <p:cNvSpPr/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90" name="Shape 90"/>
          <p:cNvSpPr/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1" name="Shape 9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6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7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7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8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8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9.tif"/><Relationship Id="rId5" Type="http://schemas.openxmlformats.org/officeDocument/2006/relationships/image" Target="../media/image10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1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2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3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4.t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5.tif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6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7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8.t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9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6.xml"/><Relationship Id="rId7" Type="http://schemas.openxmlformats.org/officeDocument/2006/relationships/slide" Target="slide38.xml"/><Relationship Id="rId8" Type="http://schemas.openxmlformats.org/officeDocument/2006/relationships/slide" Target="slide39.xml"/><Relationship Id="rId9" Type="http://schemas.openxmlformats.org/officeDocument/2006/relationships/slide" Target="slide40.xml"/><Relationship Id="rId10" Type="http://schemas.openxmlformats.org/officeDocument/2006/relationships/slide" Target="slide7.xml"/><Relationship Id="rId11" Type="http://schemas.openxmlformats.org/officeDocument/2006/relationships/slide" Target="slide8.xml"/><Relationship Id="rId12" Type="http://schemas.openxmlformats.org/officeDocument/2006/relationships/slide" Target="slide9.xml"/><Relationship Id="rId13" Type="http://schemas.openxmlformats.org/officeDocument/2006/relationships/slide" Target="slide10.xml"/><Relationship Id="rId14" Type="http://schemas.openxmlformats.org/officeDocument/2006/relationships/slide" Target="slide11.xml"/><Relationship Id="rId15" Type="http://schemas.openxmlformats.org/officeDocument/2006/relationships/slide" Target="slide12.xml"/><Relationship Id="rId16" Type="http://schemas.openxmlformats.org/officeDocument/2006/relationships/slide" Target="slide13.xml"/><Relationship Id="rId17" Type="http://schemas.openxmlformats.org/officeDocument/2006/relationships/slide" Target="slide14.xml"/><Relationship Id="rId18" Type="http://schemas.openxmlformats.org/officeDocument/2006/relationships/slide" Target="slide15.xml"/><Relationship Id="rId19" Type="http://schemas.openxmlformats.org/officeDocument/2006/relationships/slide" Target="slide16.xml"/><Relationship Id="rId20" Type="http://schemas.openxmlformats.org/officeDocument/2006/relationships/slide" Target="slide18.xml"/><Relationship Id="rId21" Type="http://schemas.openxmlformats.org/officeDocument/2006/relationships/slide" Target="slide20.xml"/><Relationship Id="rId22" Type="http://schemas.openxmlformats.org/officeDocument/2006/relationships/slide" Target="slide27.xml"/><Relationship Id="rId23" Type="http://schemas.openxmlformats.org/officeDocument/2006/relationships/slide" Target="slide31.xml"/><Relationship Id="rId24" Type="http://schemas.openxmlformats.org/officeDocument/2006/relationships/slide" Target="slide32.xml"/><Relationship Id="rId25" Type="http://schemas.openxmlformats.org/officeDocument/2006/relationships/slide" Target="slide33.xml"/><Relationship Id="rId26" Type="http://schemas.openxmlformats.org/officeDocument/2006/relationships/slide" Target="slide34.xml"/><Relationship Id="rId27" Type="http://schemas.openxmlformats.org/officeDocument/2006/relationships/slide" Target="slide35.xml"/><Relationship Id="rId28" Type="http://schemas.openxmlformats.org/officeDocument/2006/relationships/slide" Target="slide36.xml"/><Relationship Id="rId29" Type="http://schemas.openxmlformats.org/officeDocument/2006/relationships/slide" Target="slide37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20.tif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hyperlink" Target="https://xd.adobe.com/view/98529cb0-0d3b-46e7-b5f3-93ec37f6df39/" TargetMode="External"/><Relationship Id="rId5" Type="http://schemas.openxmlformats.org/officeDocument/2006/relationships/image" Target="../media/image21.tif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22.tif"/><Relationship Id="rId5" Type="http://schemas.openxmlformats.org/officeDocument/2006/relationships/image" Target="../media/image5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hyperlink" Target="http://idoctor.oyg.esy.es/" TargetMode="External"/><Relationship Id="rId5" Type="http://schemas.openxmlformats.org/officeDocument/2006/relationships/image" Target="../media/image5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l="556" t="556" r="556" b="556"/>
          <a:stretch>
            <a:fillRect/>
          </a:stretch>
        </p:blipFill>
        <p:spPr>
          <a:xfrm>
            <a:off x="-100141" y="-3072233"/>
            <a:ext cx="24584282" cy="20266866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/>
        </p:nvSpPr>
        <p:spPr>
          <a:xfrm>
            <a:off x="10177450" y="6141808"/>
            <a:ext cx="4029100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Miembros del Equipo:</a:t>
            </a:r>
          </a:p>
        </p:txBody>
      </p:sp>
      <p:sp>
        <p:nvSpPr>
          <p:cNvPr id="164" name="Shape 164"/>
          <p:cNvSpPr/>
          <p:nvPr/>
        </p:nvSpPr>
        <p:spPr>
          <a:xfrm>
            <a:off x="9326499" y="7091933"/>
            <a:ext cx="5731003" cy="4993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>
                <a:solidFill>
                  <a:srgbClr val="C0BFC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Adrian Agudo García-Heras</a:t>
            </a:r>
          </a:p>
          <a:p>
            <a:pPr algn="ctr">
              <a:defRPr>
                <a:solidFill>
                  <a:srgbClr val="C0BFC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Agustín Jofré Millet</a:t>
            </a:r>
          </a:p>
          <a:p>
            <a:pPr algn="ctr">
              <a:defRPr>
                <a:solidFill>
                  <a:srgbClr val="C0BFC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Huaibo Yang</a:t>
            </a:r>
          </a:p>
          <a:p>
            <a:pPr algn="ctr">
              <a:defRPr>
                <a:solidFill>
                  <a:srgbClr val="C0BFC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Javiel Pino Hernández</a:t>
            </a:r>
          </a:p>
          <a:p>
            <a:pPr algn="ctr">
              <a:defRPr>
                <a:solidFill>
                  <a:srgbClr val="C0BFC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Jesús Martín</a:t>
            </a:r>
          </a:p>
          <a:p>
            <a:pPr algn="ctr">
              <a:defRPr>
                <a:solidFill>
                  <a:srgbClr val="C0BFC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Samuel Solo de Zaldívar Barbero</a:t>
            </a:r>
          </a:p>
        </p:txBody>
      </p:sp>
      <p:sp>
        <p:nvSpPr>
          <p:cNvPr id="165" name="Shape 165"/>
          <p:cNvSpPr/>
          <p:nvPr/>
        </p:nvSpPr>
        <p:spPr>
          <a:xfrm>
            <a:off x="8219160" y="4525460"/>
            <a:ext cx="8380756" cy="65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Especificación de Requisitos Software</a:t>
            </a:r>
          </a:p>
        </p:txBody>
      </p:sp>
      <p:pic>
        <p:nvPicPr>
          <p:cNvPr id="16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94750" y="1409700"/>
            <a:ext cx="6794500" cy="215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Shape 333"/>
          <p:cNvSpPr/>
          <p:nvPr/>
        </p:nvSpPr>
        <p:spPr>
          <a:xfrm>
            <a:off x="1044066" y="512137"/>
            <a:ext cx="59356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2. Descripción General</a:t>
            </a:r>
          </a:p>
        </p:txBody>
      </p:sp>
      <p:sp>
        <p:nvSpPr>
          <p:cNvPr id="334" name="Shape 334"/>
          <p:cNvSpPr/>
          <p:nvPr/>
        </p:nvSpPr>
        <p:spPr>
          <a:xfrm>
            <a:off x="10218610" y="2476500"/>
            <a:ext cx="3946780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5" name="Shape 335"/>
          <p:cNvSpPr/>
          <p:nvPr/>
        </p:nvSpPr>
        <p:spPr>
          <a:xfrm>
            <a:off x="10697781" y="2588133"/>
            <a:ext cx="2978659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 Características</a:t>
            </a:r>
          </a:p>
        </p:txBody>
      </p:sp>
      <p:sp>
        <p:nvSpPr>
          <p:cNvPr id="336" name="Shape 336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37" name="Shape 337"/>
          <p:cNvSpPr/>
          <p:nvPr/>
        </p:nvSpPr>
        <p:spPr>
          <a:xfrm>
            <a:off x="1187450" y="3962400"/>
            <a:ext cx="22009100" cy="878032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8" name="Shape 338"/>
          <p:cNvSpPr/>
          <p:nvPr/>
        </p:nvSpPr>
        <p:spPr>
          <a:xfrm>
            <a:off x="6725069" y="4927352"/>
            <a:ext cx="10933862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9" name="Shape 339"/>
          <p:cNvSpPr/>
          <p:nvPr/>
        </p:nvSpPr>
        <p:spPr>
          <a:xfrm>
            <a:off x="7056596" y="5168074"/>
            <a:ext cx="1027080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El paciente no requiere conocimientos de medicina, ni primeros auxilios</a:t>
            </a:r>
          </a:p>
        </p:txBody>
      </p:sp>
      <p:sp>
        <p:nvSpPr>
          <p:cNvPr id="340" name="Shape 340"/>
          <p:cNvSpPr/>
          <p:nvPr/>
        </p:nvSpPr>
        <p:spPr>
          <a:xfrm>
            <a:off x="7994778" y="6401169"/>
            <a:ext cx="8394444" cy="955153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41" name="Shape 341"/>
          <p:cNvSpPr/>
          <p:nvPr/>
        </p:nvSpPr>
        <p:spPr>
          <a:xfrm>
            <a:off x="8285956" y="6641890"/>
            <a:ext cx="781208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 requiere conocimientos informáticos a nivel usuario</a:t>
            </a:r>
          </a:p>
        </p:txBody>
      </p:sp>
      <p:sp>
        <p:nvSpPr>
          <p:cNvPr id="342" name="Shape 342"/>
          <p:cNvSpPr/>
          <p:nvPr/>
        </p:nvSpPr>
        <p:spPr>
          <a:xfrm>
            <a:off x="9886096" y="7874985"/>
            <a:ext cx="4611808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43" name="Shape 343"/>
          <p:cNvSpPr/>
          <p:nvPr/>
        </p:nvSpPr>
        <p:spPr>
          <a:xfrm>
            <a:off x="10100310" y="8115706"/>
            <a:ext cx="4183381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Uso intuitivo de al aplicación</a:t>
            </a:r>
          </a:p>
        </p:txBody>
      </p:sp>
      <p:sp>
        <p:nvSpPr>
          <p:cNvPr id="344" name="Shape 344"/>
          <p:cNvSpPr/>
          <p:nvPr/>
        </p:nvSpPr>
        <p:spPr>
          <a:xfrm>
            <a:off x="6069430" y="9348801"/>
            <a:ext cx="12245140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45" name="Shape 345"/>
          <p:cNvSpPr/>
          <p:nvPr/>
        </p:nvSpPr>
        <p:spPr>
          <a:xfrm>
            <a:off x="6579123" y="9589523"/>
            <a:ext cx="1140491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El personal sanitario requiere de su numero de colegiado para poder registrarse</a:t>
            </a:r>
          </a:p>
        </p:txBody>
      </p:sp>
      <p:sp>
        <p:nvSpPr>
          <p:cNvPr id="346" name="Shape 346"/>
          <p:cNvSpPr/>
          <p:nvPr/>
        </p:nvSpPr>
        <p:spPr>
          <a:xfrm>
            <a:off x="6069430" y="10822618"/>
            <a:ext cx="12245140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47" name="Shape 347"/>
          <p:cNvSpPr/>
          <p:nvPr/>
        </p:nvSpPr>
        <p:spPr>
          <a:xfrm>
            <a:off x="6584520" y="11063339"/>
            <a:ext cx="11394124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 información del medico será visible a los paciente aunque no en su totalidad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Shape 351"/>
          <p:cNvSpPr/>
          <p:nvPr/>
        </p:nvSpPr>
        <p:spPr>
          <a:xfrm>
            <a:off x="1044066" y="512137"/>
            <a:ext cx="59356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2. Descripción General</a:t>
            </a:r>
          </a:p>
        </p:txBody>
      </p:sp>
      <p:sp>
        <p:nvSpPr>
          <p:cNvPr id="352" name="Shape 352"/>
          <p:cNvSpPr/>
          <p:nvPr/>
        </p:nvSpPr>
        <p:spPr>
          <a:xfrm>
            <a:off x="4158089" y="4779489"/>
            <a:ext cx="16067822" cy="6638467"/>
          </a:xfrm>
          <a:prstGeom prst="roundRect">
            <a:avLst>
              <a:gd name="adj" fmla="val 11876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53" name="Shape 353"/>
          <p:cNvSpPr/>
          <p:nvPr/>
        </p:nvSpPr>
        <p:spPr>
          <a:xfrm>
            <a:off x="10218610" y="2476500"/>
            <a:ext cx="3946780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54" name="Shape 354"/>
          <p:cNvSpPr/>
          <p:nvPr/>
        </p:nvSpPr>
        <p:spPr>
          <a:xfrm>
            <a:off x="10817605" y="2588133"/>
            <a:ext cx="2739010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 Restricciones</a:t>
            </a:r>
          </a:p>
        </p:txBody>
      </p:sp>
      <p:sp>
        <p:nvSpPr>
          <p:cNvPr id="355" name="Shape 355"/>
          <p:cNvSpPr/>
          <p:nvPr/>
        </p:nvSpPr>
        <p:spPr>
          <a:xfrm>
            <a:off x="5825331" y="6403666"/>
            <a:ext cx="12733338" cy="339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  <a:tab pos="3467100" algn="l"/>
                <a:tab pos="3733800" algn="l"/>
                <a:tab pos="4000500" algn="l"/>
                <a:tab pos="4267200" algn="l"/>
                <a:tab pos="4533900" algn="l"/>
                <a:tab pos="4800600" algn="l"/>
                <a:tab pos="5067300" algn="l"/>
                <a:tab pos="5067300" algn="l"/>
              </a:tabLst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0">
                <a:latin typeface="Helvetica Neue"/>
                <a:ea typeface="Helvetica Neue"/>
                <a:cs typeface="Helvetica Neue"/>
                <a:sym typeface="Helvetica Neue"/>
              </a:rPr>
              <a:t>Para un correcto uso de la aplicación se deberán considerar las siguientes restricciones:</a:t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just" defTabSz="457200">
              <a:spcBef>
                <a:spcPts val="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457200" indent="-228600" algn="just" defTabSz="457200">
              <a:spcBef>
                <a:spcPts val="0"/>
              </a:spcBef>
              <a:buSzPct val="100000"/>
              <a:buFont typeface="Symbol"/>
              <a:buChar char="•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Procesador: Dual-Core a 1,2GHz (como mínimo).</a:t>
            </a:r>
          </a:p>
          <a:p>
            <a:pPr algn="just" defTabSz="457200">
              <a:spcBef>
                <a:spcPts val="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457200" indent="-228600" algn="just" defTabSz="457200">
              <a:spcBef>
                <a:spcPts val="0"/>
              </a:spcBef>
              <a:buSzPct val="100000"/>
              <a:buFont typeface="Symbol"/>
              <a:buChar char="•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Memoria RAM: 1GB (como mínimo).</a:t>
            </a:r>
          </a:p>
          <a:p>
            <a:pPr algn="just" defTabSz="457200">
              <a:spcBef>
                <a:spcPts val="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457200" indent="-228600" algn="just" defTabSz="457200">
              <a:spcBef>
                <a:spcPts val="0"/>
              </a:spcBef>
              <a:buSzPct val="100000"/>
              <a:buFont typeface="Symbol"/>
              <a:buChar char="•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Navegador web con conexión a internet.</a:t>
            </a:r>
          </a:p>
          <a:p>
            <a:pPr algn="just" defTabSz="457200">
              <a:spcBef>
                <a:spcPts val="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56" name="Shape 356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Shape 360"/>
          <p:cNvSpPr/>
          <p:nvPr/>
        </p:nvSpPr>
        <p:spPr>
          <a:xfrm>
            <a:off x="1044066" y="512137"/>
            <a:ext cx="59356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2. Descripción General</a:t>
            </a:r>
          </a:p>
        </p:txBody>
      </p:sp>
      <p:sp>
        <p:nvSpPr>
          <p:cNvPr id="361" name="Shape 361"/>
          <p:cNvSpPr/>
          <p:nvPr/>
        </p:nvSpPr>
        <p:spPr>
          <a:xfrm>
            <a:off x="9140800" y="2476590"/>
            <a:ext cx="6102400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62" name="Shape 362"/>
          <p:cNvSpPr/>
          <p:nvPr/>
        </p:nvSpPr>
        <p:spPr>
          <a:xfrm>
            <a:off x="9664636" y="2588223"/>
            <a:ext cx="5054728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5 Supuestos y dependencias</a:t>
            </a:r>
          </a:p>
        </p:txBody>
      </p:sp>
      <p:sp>
        <p:nvSpPr>
          <p:cNvPr id="363" name="Shape 363"/>
          <p:cNvSpPr/>
          <p:nvPr/>
        </p:nvSpPr>
        <p:spPr>
          <a:xfrm>
            <a:off x="6870569" y="7099867"/>
            <a:ext cx="10642862" cy="1997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228600" algn="just" defTabSz="457200">
              <a:spcBef>
                <a:spcPts val="0"/>
              </a:spcBef>
              <a:buSzPct val="100000"/>
              <a:buFont typeface="Symbol"/>
              <a:buChar char="•"/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0"/>
              <a:t>Los usuarios deben tener un navegador web compatible con W3C XHTML y tener una conexión TCP / IP con el servidor web.</a:t>
            </a:r>
          </a:p>
          <a:p>
            <a:pPr algn="just" defTabSz="457200">
              <a:spcBef>
                <a:spcPts val="0"/>
              </a:spcBef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  <a:tab pos="3467100" algn="l"/>
                <a:tab pos="3733800" algn="l"/>
                <a:tab pos="4000500" algn="l"/>
                <a:tab pos="4267200" algn="l"/>
                <a:tab pos="4533900" algn="l"/>
                <a:tab pos="4800600" algn="l"/>
                <a:tab pos="5067300" algn="l"/>
                <a:tab pos="5067300" algn="l"/>
              </a:tabLst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457200" indent="-228600" algn="just" defTabSz="457200">
              <a:spcBef>
                <a:spcPts val="0"/>
              </a:spcBef>
              <a:buSzPct val="100000"/>
              <a:buFont typeface="Symbol"/>
              <a:buChar char="•"/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0"/>
              <a:t>La conexión de red se establecerá mediante el mecanismo HSTS entre el servidor y el cliente.</a:t>
            </a:r>
          </a:p>
        </p:txBody>
      </p:sp>
      <p:sp>
        <p:nvSpPr>
          <p:cNvPr id="364" name="Shape 364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5" name="Shape 365"/>
          <p:cNvSpPr/>
          <p:nvPr/>
        </p:nvSpPr>
        <p:spPr>
          <a:xfrm>
            <a:off x="4846759" y="5332339"/>
            <a:ext cx="14690482" cy="5532767"/>
          </a:xfrm>
          <a:prstGeom prst="roundRect">
            <a:avLst>
              <a:gd name="adj" fmla="val 1425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hape 369"/>
          <p:cNvSpPr/>
          <p:nvPr/>
        </p:nvSpPr>
        <p:spPr>
          <a:xfrm>
            <a:off x="1044066" y="512137"/>
            <a:ext cx="59356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2. Descripción General</a:t>
            </a:r>
          </a:p>
        </p:txBody>
      </p:sp>
      <p:sp>
        <p:nvSpPr>
          <p:cNvPr id="370" name="Shape 370"/>
          <p:cNvSpPr/>
          <p:nvPr/>
        </p:nvSpPr>
        <p:spPr>
          <a:xfrm>
            <a:off x="9780559" y="2482106"/>
            <a:ext cx="4822882" cy="771400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71" name="Shape 371"/>
          <p:cNvSpPr/>
          <p:nvPr/>
        </p:nvSpPr>
        <p:spPr>
          <a:xfrm>
            <a:off x="10388064" y="2593739"/>
            <a:ext cx="3607872" cy="54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6 Requisitos futuros</a:t>
            </a:r>
          </a:p>
        </p:txBody>
      </p:sp>
      <p:sp>
        <p:nvSpPr>
          <p:cNvPr id="372" name="Shape 372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73" name="Shape 373"/>
          <p:cNvSpPr/>
          <p:nvPr/>
        </p:nvSpPr>
        <p:spPr>
          <a:xfrm>
            <a:off x="4158089" y="4270306"/>
            <a:ext cx="16067822" cy="8309822"/>
          </a:xfrm>
          <a:prstGeom prst="roundRect">
            <a:avLst>
              <a:gd name="adj" fmla="val 9488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74" name="Shape 374"/>
          <p:cNvSpPr/>
          <p:nvPr/>
        </p:nvSpPr>
        <p:spPr>
          <a:xfrm>
            <a:off x="5577511" y="5978719"/>
            <a:ext cx="5726711" cy="5649434"/>
          </a:xfrm>
          <a:prstGeom prst="roundRect">
            <a:avLst>
              <a:gd name="adj" fmla="val 13956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75" name="Shape 375"/>
          <p:cNvSpPr/>
          <p:nvPr/>
        </p:nvSpPr>
        <p:spPr>
          <a:xfrm>
            <a:off x="5552111" y="6394880"/>
            <a:ext cx="5777511" cy="4817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Servicio Premium o de Pago:</a:t>
            </a:r>
          </a:p>
          <a:p>
            <a: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Contactar con su hospital de referencia en caso de urgencias y solicitar ambulancias directamente desde la aplicación.</a:t>
            </a:r>
          </a:p>
          <a:p>
            <a: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Solicitar cita con su medico de familia.</a:t>
            </a:r>
          </a:p>
          <a:p>
            <a: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Agregar nuevas funcionalidades a la aplicación ( nutrición , fisioterapia, pediatría,..).</a:t>
            </a:r>
          </a:p>
        </p:txBody>
      </p:sp>
      <p:sp>
        <p:nvSpPr>
          <p:cNvPr id="376" name="Shape 376"/>
          <p:cNvSpPr/>
          <p:nvPr/>
        </p:nvSpPr>
        <p:spPr>
          <a:xfrm>
            <a:off x="13079778" y="5978719"/>
            <a:ext cx="5726711" cy="5649434"/>
          </a:xfrm>
          <a:prstGeom prst="roundRect">
            <a:avLst>
              <a:gd name="adj" fmla="val 13956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77" name="Shape 377"/>
          <p:cNvSpPr/>
          <p:nvPr/>
        </p:nvSpPr>
        <p:spPr>
          <a:xfrm>
            <a:off x="13302363" y="7207680"/>
            <a:ext cx="5281542" cy="319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Registro con datos Biométricos:</a:t>
            </a:r>
          </a:p>
          <a:p>
            <a: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Para mayor seguridad e integridad en la información se registrarán los perfiles con datos biométricos, como podría ser la huella dactilar, el registro del iris ocular u otro tipo de rasgo facial.</a:t>
            </a:r>
          </a:p>
        </p:txBody>
      </p:sp>
      <p:sp>
        <p:nvSpPr>
          <p:cNvPr id="378" name="Shape 378"/>
          <p:cNvSpPr/>
          <p:nvPr/>
        </p:nvSpPr>
        <p:spPr>
          <a:xfrm>
            <a:off x="7052468" y="4748971"/>
            <a:ext cx="10279064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 defTabSz="457200">
              <a:spcBef>
                <a:spcPts val="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Las nuevas funcionalidades que el equipo de desarrollo baraja son: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Shape 382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383" name="Shape 383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4" name="Shape 384"/>
          <p:cNvSpPr/>
          <p:nvPr/>
        </p:nvSpPr>
        <p:spPr>
          <a:xfrm>
            <a:off x="10257242" y="2583864"/>
            <a:ext cx="3869516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 Requisitos externos</a:t>
            </a:r>
          </a:p>
        </p:txBody>
      </p:sp>
      <p:sp>
        <p:nvSpPr>
          <p:cNvPr id="385" name="Shape 385"/>
          <p:cNvSpPr/>
          <p:nvPr/>
        </p:nvSpPr>
        <p:spPr>
          <a:xfrm>
            <a:off x="1187450" y="3949265"/>
            <a:ext cx="6723813" cy="8780324"/>
          </a:xfrm>
          <a:prstGeom prst="roundRect">
            <a:avLst>
              <a:gd name="adj" fmla="val 11726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6" name="Shape 386"/>
          <p:cNvSpPr/>
          <p:nvPr/>
        </p:nvSpPr>
        <p:spPr>
          <a:xfrm>
            <a:off x="8830093" y="3949265"/>
            <a:ext cx="6723814" cy="8780324"/>
          </a:xfrm>
          <a:prstGeom prst="roundRect">
            <a:avLst>
              <a:gd name="adj" fmla="val 11726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7" name="Shape 387"/>
          <p:cNvSpPr/>
          <p:nvPr/>
        </p:nvSpPr>
        <p:spPr>
          <a:xfrm>
            <a:off x="16472737" y="3949265"/>
            <a:ext cx="6723813" cy="8780324"/>
          </a:xfrm>
          <a:prstGeom prst="roundRect">
            <a:avLst>
              <a:gd name="adj" fmla="val 11726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8" name="Shape 388"/>
          <p:cNvSpPr/>
          <p:nvPr/>
        </p:nvSpPr>
        <p:spPr>
          <a:xfrm>
            <a:off x="2009673" y="4675442"/>
            <a:ext cx="5079366" cy="3262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1. Hardware</a:t>
            </a:r>
          </a:p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Al menos un servidor con:</a:t>
            </a:r>
            <a:endParaRPr>
              <a:solidFill>
                <a:srgbClr val="00000A"/>
              </a:solidFill>
              <a:uFill>
                <a:solidFill>
                  <a:srgbClr val="00000A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Memoria RAM de 8GB</a:t>
            </a:r>
            <a:endParaRPr>
              <a:solidFill>
                <a:srgbClr val="00000A"/>
              </a:solidFill>
              <a:uFill>
                <a:solidFill>
                  <a:srgbClr val="00000A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HDD de 256GB SAS en Raid 10</a:t>
            </a:r>
            <a:endParaRPr>
              <a:solidFill>
                <a:srgbClr val="00000A"/>
              </a:solidFill>
              <a:uFill>
                <a:solidFill>
                  <a:srgbClr val="00000A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CPU Intel Xeon E5-series.</a:t>
            </a:r>
          </a:p>
        </p:txBody>
      </p:sp>
      <p:sp>
        <p:nvSpPr>
          <p:cNvPr id="389" name="Shape 389"/>
          <p:cNvSpPr/>
          <p:nvPr/>
        </p:nvSpPr>
        <p:spPr>
          <a:xfrm>
            <a:off x="9484044" y="4660948"/>
            <a:ext cx="5415911" cy="4883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2. Software</a:t>
            </a:r>
          </a:p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El sistema operativo utilizado en el servidor será CentOS de código abierto.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El Servidor web será Apache y la base de datos requerirá de Oracle SQL.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El lenguaje utilizado para la programar será Java.</a:t>
            </a:r>
          </a:p>
        </p:txBody>
      </p:sp>
      <p:sp>
        <p:nvSpPr>
          <p:cNvPr id="390" name="Shape 390"/>
          <p:cNvSpPr/>
          <p:nvPr/>
        </p:nvSpPr>
        <p:spPr>
          <a:xfrm>
            <a:off x="17126688" y="4647534"/>
            <a:ext cx="5415911" cy="331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3. Comunicación</a:t>
            </a:r>
          </a:p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60045" algn="just" defTabSz="457200">
              <a:lnSpc>
                <a:spcPct val="115000"/>
              </a:lnSpc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Se implementará una red local con acceso a internet , de tipo Ethernet. Se necesitará un conector. RJ45 con una conexión Gigabit ( 10/100/1000BASE-T).</a:t>
            </a:r>
          </a:p>
        </p:txBody>
      </p:sp>
      <p:sp>
        <p:nvSpPr>
          <p:cNvPr id="391" name="Shape 391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Shape 395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396" name="Shape 396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97" name="Shape 397"/>
          <p:cNvSpPr/>
          <p:nvPr/>
        </p:nvSpPr>
        <p:spPr>
          <a:xfrm>
            <a:off x="10006183" y="2583864"/>
            <a:ext cx="43716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Requisitos funcionales</a:t>
            </a:r>
          </a:p>
        </p:txBody>
      </p:sp>
      <p:sp>
        <p:nvSpPr>
          <p:cNvPr id="398" name="Shape 398"/>
          <p:cNvSpPr/>
          <p:nvPr/>
        </p:nvSpPr>
        <p:spPr>
          <a:xfrm>
            <a:off x="886166" y="3448138"/>
            <a:ext cx="5795328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1. Subsistema, Gestión de cuentas.</a:t>
            </a:r>
          </a:p>
        </p:txBody>
      </p:sp>
      <p:sp>
        <p:nvSpPr>
          <p:cNvPr id="399" name="Shape 399"/>
          <p:cNvSpPr/>
          <p:nvPr/>
        </p:nvSpPr>
        <p:spPr>
          <a:xfrm>
            <a:off x="13890960" y="4133320"/>
            <a:ext cx="9554707" cy="841221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00" name="Shape 400"/>
          <p:cNvSpPr/>
          <p:nvPr/>
        </p:nvSpPr>
        <p:spPr>
          <a:xfrm>
            <a:off x="9579631" y="12833653"/>
            <a:ext cx="3030090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2000">
                <a:solidFill>
                  <a:srgbClr val="000000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DCU_Gestión_Cuenta</a:t>
            </a:r>
          </a:p>
        </p:txBody>
      </p:sp>
      <p:sp>
        <p:nvSpPr>
          <p:cNvPr id="401" name="Shape 401"/>
          <p:cNvSpPr/>
          <p:nvPr/>
        </p:nvSpPr>
        <p:spPr>
          <a:xfrm>
            <a:off x="14084194" y="4455490"/>
            <a:ext cx="3431858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 de Uso, Login</a:t>
            </a:r>
          </a:p>
        </p:txBody>
      </p:sp>
      <p:sp>
        <p:nvSpPr>
          <p:cNvPr id="402" name="Shape 402"/>
          <p:cNvSpPr/>
          <p:nvPr/>
        </p:nvSpPr>
        <p:spPr>
          <a:xfrm>
            <a:off x="14392629" y="5154927"/>
            <a:ext cx="8551369" cy="636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49580"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Identificador:</a:t>
            </a:r>
            <a:r>
              <a:t> L2</a:t>
            </a:r>
          </a:p>
          <a:p>
            <a:pPr defTabSz="449580">
              <a:spcBef>
                <a:spcPts val="0"/>
              </a:spcBef>
              <a:defRPr b="1"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Objetivo en Contexto:</a:t>
            </a:r>
          </a:p>
          <a:p>
            <a:pPr defTabSz="449580"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El paciente desea autenticarse en la aplicación.</a:t>
            </a:r>
          </a:p>
          <a:p>
            <a:pPr defTabSz="449580"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Actor principal:</a:t>
            </a:r>
            <a:r>
              <a:t> Paciente.</a:t>
            </a:r>
          </a:p>
          <a:p>
            <a:pPr defTabSz="449580"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Actores secundarios: </a:t>
            </a:r>
            <a:r>
              <a:t>Base de Datos.</a:t>
            </a:r>
          </a:p>
          <a:p>
            <a:pPr defTabSz="449580"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Qué datos usa: </a:t>
            </a:r>
            <a:r>
              <a:t>Tarjetas CRC implicadas.</a:t>
            </a:r>
          </a:p>
          <a:p>
            <a:pPr defTabSz="449580">
              <a:spcBef>
                <a:spcPts val="0"/>
              </a:spcBef>
              <a:defRPr b="1"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Precondiciones:</a:t>
            </a:r>
          </a:p>
          <a:p>
            <a:pPr defTabSz="449580"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Estar dado de alta en la aplicación.</a:t>
            </a:r>
          </a:p>
          <a:p>
            <a:pPr defTabSz="449580"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Postcondiciones:</a:t>
            </a:r>
          </a:p>
          <a:p>
            <a:pPr defTabSz="449580"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Éxito: </a:t>
            </a:r>
            <a:r>
              <a:t>El paciente consigue acceso a la aplicación</a:t>
            </a:r>
          </a:p>
          <a:p>
            <a:pPr defTabSz="449580"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Fallo</a:t>
            </a:r>
            <a:r>
              <a:t>: El paciente no entra en la aplicación.</a:t>
            </a:r>
          </a:p>
          <a:p>
            <a:pPr defTabSz="449580"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49580">
              <a:spcBef>
                <a:spcPts val="0"/>
              </a:spcBef>
              <a:defRPr b="1"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Flujo principal</a:t>
            </a:r>
          </a:p>
          <a:p>
            <a:pPr marL="457200" indent="-228600" defTabSz="449580"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El paciente realiza una petición de acceso al sistema introduciendo sus credenciales de acceso.</a:t>
            </a:r>
          </a:p>
          <a:p>
            <a:pPr marL="457200" indent="-228600" defTabSz="449580"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El sistema comprueba que los datos introducidos son correctos y permite al paciente entrar a la aplicación.</a:t>
            </a:r>
          </a:p>
          <a:p>
            <a:pPr defTabSz="449580">
              <a:spcBef>
                <a:spcPts val="0"/>
              </a:spcBef>
              <a:defRPr b="1"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Flujos secundarios</a:t>
            </a:r>
          </a:p>
          <a:p>
            <a:pPr marL="457200" indent="-228600" defTabSz="449580"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El paciente no introduce correctamente sus credenciales de acceso.</a:t>
            </a:r>
          </a:p>
          <a:p>
            <a:pPr marL="457200" indent="-228600" defTabSz="449580"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El sistema muestra el siguiente mensaje en pantalla. “Datos incorrectos. Asegúrese de que ha introducido sus datos correctamente”.</a:t>
            </a:r>
          </a:p>
        </p:txBody>
      </p:sp>
      <p:sp>
        <p:nvSpPr>
          <p:cNvPr id="403" name="Shape 403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04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4114800"/>
            <a:ext cx="11341100" cy="8447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hape 408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409" name="Shape 409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10" name="Shape 410"/>
          <p:cNvSpPr/>
          <p:nvPr/>
        </p:nvSpPr>
        <p:spPr>
          <a:xfrm>
            <a:off x="10006183" y="2583864"/>
            <a:ext cx="43716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Requisitos funcionales</a:t>
            </a:r>
          </a:p>
        </p:txBody>
      </p:sp>
      <p:sp>
        <p:nvSpPr>
          <p:cNvPr id="411" name="Shape 411"/>
          <p:cNvSpPr/>
          <p:nvPr/>
        </p:nvSpPr>
        <p:spPr>
          <a:xfrm>
            <a:off x="886547" y="3450909"/>
            <a:ext cx="5211129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2. Subsistema, Historial clínico.</a:t>
            </a:r>
          </a:p>
        </p:txBody>
      </p:sp>
      <p:sp>
        <p:nvSpPr>
          <p:cNvPr id="412" name="Shape 412"/>
          <p:cNvSpPr/>
          <p:nvPr/>
        </p:nvSpPr>
        <p:spPr>
          <a:xfrm>
            <a:off x="14188266" y="4369296"/>
            <a:ext cx="5289233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 de Uso, Realizar consulta:</a:t>
            </a:r>
          </a:p>
        </p:txBody>
      </p:sp>
      <p:sp>
        <p:nvSpPr>
          <p:cNvPr id="413" name="Shape 413"/>
          <p:cNvSpPr/>
          <p:nvPr/>
        </p:nvSpPr>
        <p:spPr>
          <a:xfrm>
            <a:off x="9575800" y="12839827"/>
            <a:ext cx="2990630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2000">
                <a:solidFill>
                  <a:srgbClr val="000000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DCU_Historial_Clinico</a:t>
            </a:r>
          </a:p>
        </p:txBody>
      </p:sp>
      <p:sp>
        <p:nvSpPr>
          <p:cNvPr id="414" name="Shape 414"/>
          <p:cNvSpPr/>
          <p:nvPr/>
        </p:nvSpPr>
        <p:spPr>
          <a:xfrm>
            <a:off x="14392629" y="4912269"/>
            <a:ext cx="8551370" cy="7611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Identificador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HC1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Objetivo en Contexto: 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usuario ya validado consulta su expediente almacenado en la BBDD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principales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Paciente / Medico</a:t>
            </a:r>
            <a:endParaRPr>
              <a:solidFill>
                <a:srgbClr val="262626"/>
              </a:solidFill>
              <a:uFill>
                <a:solidFill>
                  <a:srgbClr val="262626"/>
                </a:solidFill>
              </a:uFill>
            </a:endParaRP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secundarios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Base de Datos.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Qué datos usa: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Tarjetas CRC Implicada.</a:t>
            </a:r>
          </a:p>
          <a:p>
            <a:pPr marL="228600" marR="124841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Precondiciones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El usuario solicita ver su historial clínico</a:t>
            </a:r>
          </a:p>
          <a:p>
            <a:pPr marL="228600" marR="124841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Postcondiciones:</a:t>
            </a:r>
          </a:p>
          <a:p>
            <a:pPr marL="228600" marR="567690" indent="440055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Éxito: 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La BBDD arroja la información.</a:t>
            </a:r>
          </a:p>
          <a:p>
            <a:pPr marL="228600" marR="567690" indent="440055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Fallo: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Mensajes de Error del sistema y vuelta a la pantalla principal.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 principal</a:t>
            </a:r>
          </a:p>
          <a:p>
            <a:pPr marL="6858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USUARIO solicita ver su Historial clínico.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6858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SISTEMA pregunta por rango de fechas o en su totalidad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6858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USUARIO selecciona la opción pertinente.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6858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Se muestra la Pantalla Correspondiente a la acción seleccionada anteriormente.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6858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USUARIO introduce los Datos, según la opción elegida.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6858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SITEMA solicita a la BASE DE DATOS la información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6858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La BASE DE DATOS devuelve la información al SISTEMA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6858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SISTEMA muestra la información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Flujos secundarios</a:t>
            </a:r>
          </a:p>
          <a:p>
            <a:pPr marL="234950" indent="17399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2-a. Muestra un Mensaje de ERROR, por fechas incorrectas y permite volver a introducirlo o volver a Pantalla Anterior.</a:t>
            </a:r>
          </a:p>
        </p:txBody>
      </p:sp>
      <p:sp>
        <p:nvSpPr>
          <p:cNvPr id="415" name="Shape 415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16" name="Shape 416"/>
          <p:cNvSpPr/>
          <p:nvPr/>
        </p:nvSpPr>
        <p:spPr>
          <a:xfrm>
            <a:off x="13890961" y="4133320"/>
            <a:ext cx="9554706" cy="841221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41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4114800"/>
            <a:ext cx="11341100" cy="8447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Shape 421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422" name="Shape 422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23" name="Shape 423"/>
          <p:cNvSpPr/>
          <p:nvPr/>
        </p:nvSpPr>
        <p:spPr>
          <a:xfrm>
            <a:off x="10006183" y="2583864"/>
            <a:ext cx="43716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Requisitos funcionales</a:t>
            </a:r>
          </a:p>
        </p:txBody>
      </p:sp>
      <p:sp>
        <p:nvSpPr>
          <p:cNvPr id="424" name="Shape 424"/>
          <p:cNvSpPr/>
          <p:nvPr/>
        </p:nvSpPr>
        <p:spPr>
          <a:xfrm>
            <a:off x="14258469" y="4385287"/>
            <a:ext cx="4948239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 de Uso, Borrar historial:</a:t>
            </a:r>
          </a:p>
        </p:txBody>
      </p:sp>
      <p:sp>
        <p:nvSpPr>
          <p:cNvPr id="425" name="Shape 425"/>
          <p:cNvSpPr/>
          <p:nvPr/>
        </p:nvSpPr>
        <p:spPr>
          <a:xfrm>
            <a:off x="9406019" y="12924063"/>
            <a:ext cx="305333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2000">
                <a:solidFill>
                  <a:srgbClr val="000000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DCU_Historial_Clinico</a:t>
            </a:r>
          </a:p>
        </p:txBody>
      </p:sp>
      <p:sp>
        <p:nvSpPr>
          <p:cNvPr id="426" name="Shape 426"/>
          <p:cNvSpPr/>
          <p:nvPr/>
        </p:nvSpPr>
        <p:spPr>
          <a:xfrm>
            <a:off x="14692685" y="4999477"/>
            <a:ext cx="7951258" cy="7300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Identificador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HC3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Objetivo en Contexto:</a:t>
            </a:r>
          </a:p>
          <a:p>
            <a:pPr marL="44958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usuario paciente solicita eliminar su historial médico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Actores principales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Paciente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secundarios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Base de Datos.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Qué datos usa: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Tarjetas CRC implicadas.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Precondiciones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</a:t>
            </a:r>
          </a:p>
          <a:p>
            <a:pPr marL="449580" marR="124841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usuario debe ser obligatoriamente el paciente, no el médico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Postcondiciones: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Éxito: 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Información eliminada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Fallo: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No hay información a eliminar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 principal</a:t>
            </a: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USUARIO solicita eliminar su Historial clínico.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SISTEMA busca su historial en la BBDD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Se muestra un mensaje de confirmación.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USUARIO confirma / cancela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SITEMA ejecuta la acción y elimina de la BBDD la información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SISTEMA muestra mensaje de confirmación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Flujos secundarios</a:t>
            </a:r>
          </a:p>
          <a:p>
            <a:pPr marL="6350" indent="173989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2-a.</a:t>
            </a:r>
          </a:p>
          <a:p>
            <a:pPr marL="44958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Muestra un Mensaje de AVISO si no hay información a eliminar</a:t>
            </a:r>
          </a:p>
        </p:txBody>
      </p:sp>
      <p:sp>
        <p:nvSpPr>
          <p:cNvPr id="427" name="Shape 427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28" name="Shape 428"/>
          <p:cNvSpPr/>
          <p:nvPr/>
        </p:nvSpPr>
        <p:spPr>
          <a:xfrm>
            <a:off x="13890961" y="4146020"/>
            <a:ext cx="9554706" cy="841221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29" name="Shape 429"/>
          <p:cNvSpPr/>
          <p:nvPr/>
        </p:nvSpPr>
        <p:spPr>
          <a:xfrm>
            <a:off x="886547" y="3450909"/>
            <a:ext cx="5211129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2. Subsistema, Historial clínico.</a:t>
            </a:r>
          </a:p>
        </p:txBody>
      </p:sp>
      <p:pic>
        <p:nvPicPr>
          <p:cNvPr id="430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4114800"/>
            <a:ext cx="11341100" cy="8447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Shape 434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435" name="Shape 435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36" name="Shape 436"/>
          <p:cNvSpPr/>
          <p:nvPr/>
        </p:nvSpPr>
        <p:spPr>
          <a:xfrm>
            <a:off x="10006183" y="2583864"/>
            <a:ext cx="43716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Requisitos funcionales</a:t>
            </a:r>
          </a:p>
        </p:txBody>
      </p:sp>
      <p:sp>
        <p:nvSpPr>
          <p:cNvPr id="437" name="Shape 437"/>
          <p:cNvSpPr/>
          <p:nvPr/>
        </p:nvSpPr>
        <p:spPr>
          <a:xfrm>
            <a:off x="890609" y="3448683"/>
            <a:ext cx="6312853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Subsistema, Preguntar a un médico.</a:t>
            </a:r>
          </a:p>
        </p:txBody>
      </p:sp>
      <p:sp>
        <p:nvSpPr>
          <p:cNvPr id="438" name="Shape 438"/>
          <p:cNvSpPr/>
          <p:nvPr/>
        </p:nvSpPr>
        <p:spPr>
          <a:xfrm>
            <a:off x="14258469" y="4408688"/>
            <a:ext cx="5026026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 de Uso, Hacer pregunta:</a:t>
            </a:r>
          </a:p>
        </p:txBody>
      </p:sp>
      <p:sp>
        <p:nvSpPr>
          <p:cNvPr id="439" name="Shape 439"/>
          <p:cNvSpPr/>
          <p:nvPr/>
        </p:nvSpPr>
        <p:spPr>
          <a:xfrm>
            <a:off x="9282258" y="12970865"/>
            <a:ext cx="3308374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2000">
                <a:solidFill>
                  <a:srgbClr val="000000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DCU_Consultar_Medico</a:t>
            </a:r>
          </a:p>
        </p:txBody>
      </p:sp>
      <p:sp>
        <p:nvSpPr>
          <p:cNvPr id="440" name="Shape 440"/>
          <p:cNvSpPr/>
          <p:nvPr/>
        </p:nvSpPr>
        <p:spPr>
          <a:xfrm>
            <a:off x="14692685" y="5062378"/>
            <a:ext cx="7951258" cy="7265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Identificador</a:t>
            </a:r>
            <a:r>
              <a:rPr i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CM1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Objetivo en Contexto: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paciente desea realizar una pregunta a un médico.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principal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Paciente.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secundarios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Base de Datos.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Qué datos usa: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Tarjetas CRC implicadas.</a:t>
            </a:r>
          </a:p>
          <a:p>
            <a:pPr marL="228600" marR="124841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Precondiciones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</a:t>
            </a:r>
          </a:p>
          <a:p>
            <a:pPr marL="678180" marR="124841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Estar dado de alta en la aplicación, como profesional. (Login)</a:t>
            </a:r>
          </a:p>
          <a:p>
            <a:pPr marL="228600" marR="124841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Postcondiciones</a:t>
            </a:r>
            <a:r>
              <a:rPr b="1" i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</a:t>
            </a:r>
          </a:p>
          <a:p>
            <a:pPr marL="668655" marR="56769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Éxito: 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paciente realiza una pregunta y es correctamente enviada</a:t>
            </a:r>
          </a:p>
          <a:p>
            <a:pPr marL="228600" marR="567690" indent="440055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Fallo: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La pregunta enviada no se guardó correctamente.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 principal</a:t>
            </a:r>
          </a:p>
          <a:p>
            <a:pPr marL="6858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paciente realiza una pregunta la cual se guarda en el sistema, para una respuesta por parte de un médico.</a:t>
            </a:r>
          </a:p>
          <a:p>
            <a:pPr marL="6858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sistema guarda la pregunta para luego poder ser vista y contestada por un médico.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Flujos secundarios</a:t>
            </a:r>
          </a:p>
          <a:p>
            <a:pPr marL="723900" indent="-228600" algn="just" defTabSz="457200">
              <a:lnSpc>
                <a:spcPct val="103333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Ningún médico contesta la pregunta del paciente</a:t>
            </a:r>
          </a:p>
          <a:p>
            <a:pPr marL="723900" indent="-228600" algn="just" defTabSz="457200">
              <a:lnSpc>
                <a:spcPct val="103333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sistema no guardó correctamente la pregunta.</a:t>
            </a:r>
          </a:p>
        </p:txBody>
      </p:sp>
      <p:sp>
        <p:nvSpPr>
          <p:cNvPr id="441" name="Shape 441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42" name="Shape 442"/>
          <p:cNvSpPr/>
          <p:nvPr/>
        </p:nvSpPr>
        <p:spPr>
          <a:xfrm>
            <a:off x="13890961" y="4133320"/>
            <a:ext cx="9554706" cy="841221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443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4114800"/>
            <a:ext cx="11341100" cy="8447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Shape 447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448" name="Shape 448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49" name="Shape 449"/>
          <p:cNvSpPr/>
          <p:nvPr/>
        </p:nvSpPr>
        <p:spPr>
          <a:xfrm>
            <a:off x="10006183" y="2583864"/>
            <a:ext cx="43716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Requisitos funcionales</a:t>
            </a:r>
          </a:p>
        </p:txBody>
      </p:sp>
      <p:sp>
        <p:nvSpPr>
          <p:cNvPr id="450" name="Shape 450"/>
          <p:cNvSpPr/>
          <p:nvPr/>
        </p:nvSpPr>
        <p:spPr>
          <a:xfrm>
            <a:off x="888999" y="3454400"/>
            <a:ext cx="6312854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Subsistema, Preguntar a un médico.</a:t>
            </a:r>
          </a:p>
        </p:txBody>
      </p:sp>
      <p:sp>
        <p:nvSpPr>
          <p:cNvPr id="451" name="Shape 451"/>
          <p:cNvSpPr/>
          <p:nvPr/>
        </p:nvSpPr>
        <p:spPr>
          <a:xfrm>
            <a:off x="14258469" y="4432089"/>
            <a:ext cx="5620069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 de Uso, Contestar pregunta:</a:t>
            </a:r>
          </a:p>
        </p:txBody>
      </p:sp>
      <p:sp>
        <p:nvSpPr>
          <p:cNvPr id="452" name="Shape 452"/>
          <p:cNvSpPr/>
          <p:nvPr/>
        </p:nvSpPr>
        <p:spPr>
          <a:xfrm>
            <a:off x="14692685" y="5302984"/>
            <a:ext cx="7951258" cy="6560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Identificador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CM2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Objetivo en Contexto: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 Médico contesta a una pregunta realizada por un paciente.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principal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Médico.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secundarios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Base de Datos.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Qué datos usa: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Tarjetas CRC implicadas.</a:t>
            </a:r>
          </a:p>
          <a:p>
            <a:pPr marL="228600" marR="124841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Precondiciones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</a:t>
            </a:r>
          </a:p>
          <a:p>
            <a:pPr marL="678180" marR="124841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Estar dado de alta en la aplicación, como profesional. (Login)</a:t>
            </a:r>
          </a:p>
          <a:p>
            <a:pPr marL="228600" marR="124841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Postcondiciones:</a:t>
            </a:r>
          </a:p>
          <a:p>
            <a:pPr marL="228600" marR="567690" indent="440055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Éxito: 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Hay al menos una pregunta por responder.</a:t>
            </a:r>
          </a:p>
          <a:p>
            <a:pPr marL="228600" marR="567690" indent="440055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Fallo: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No hay preguntas pendientes por responder.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 principal</a:t>
            </a:r>
          </a:p>
          <a:p>
            <a:pPr marL="6858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médico contesta a la pregunta realizada por un paciente.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685800" indent="-228600" algn="just" defTabSz="457200">
              <a:lnSpc>
                <a:spcPct val="103333"/>
              </a:lnSpc>
              <a:spcBef>
                <a:spcPts val="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sistema guarda la respuesta del médico para luego poder ser vista por el paciente.</a:t>
            </a:r>
          </a:p>
          <a:p>
            <a:pPr marL="228600" algn="just" defTabSz="457200">
              <a:lnSpc>
                <a:spcPct val="115000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Flujos secundarios</a:t>
            </a:r>
          </a:p>
          <a:p>
            <a:pPr marL="234950" indent="-6350" algn="just" defTabSz="457200">
              <a:lnSpc>
                <a:spcPct val="103333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1.  Ningún médico contesta la pregunta del paciente</a:t>
            </a:r>
          </a:p>
          <a:p>
            <a:pPr marL="234950" indent="-6350" algn="just" defTabSz="457200">
              <a:lnSpc>
                <a:spcPct val="103333"/>
              </a:lnSpc>
              <a:spcBef>
                <a:spcPts val="0"/>
              </a:spcBef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2.  El sistema no guardó correctamente la respuesta.</a:t>
            </a:r>
          </a:p>
        </p:txBody>
      </p:sp>
      <p:sp>
        <p:nvSpPr>
          <p:cNvPr id="453" name="Shape 453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54" name="Shape 454"/>
          <p:cNvSpPr/>
          <p:nvPr/>
        </p:nvSpPr>
        <p:spPr>
          <a:xfrm>
            <a:off x="9282258" y="12970865"/>
            <a:ext cx="3212850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2000">
                <a:solidFill>
                  <a:srgbClr val="000000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DCU_Consultar_Medico</a:t>
            </a:r>
          </a:p>
        </p:txBody>
      </p:sp>
      <p:sp>
        <p:nvSpPr>
          <p:cNvPr id="455" name="Shape 455"/>
          <p:cNvSpPr/>
          <p:nvPr/>
        </p:nvSpPr>
        <p:spPr>
          <a:xfrm>
            <a:off x="13890961" y="4133320"/>
            <a:ext cx="9554706" cy="841221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456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4114800"/>
            <a:ext cx="11341100" cy="8447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7" y="590633"/>
            <a:ext cx="2416330" cy="766807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1044067" y="512137"/>
            <a:ext cx="513207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Control de cambios</a:t>
            </a:r>
          </a:p>
        </p:txBody>
      </p:sp>
      <p:sp>
        <p:nvSpPr>
          <p:cNvPr id="171" name="Shape 171"/>
          <p:cNvSpPr/>
          <p:nvPr>
            <p:ph type="sldNum" sz="quarter" idx="4294967295"/>
          </p:nvPr>
        </p:nvSpPr>
        <p:spPr>
          <a:xfrm>
            <a:off x="23183790" y="584200"/>
            <a:ext cx="382626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2" name="Shape 172"/>
          <p:cNvSpPr/>
          <p:nvPr/>
        </p:nvSpPr>
        <p:spPr>
          <a:xfrm>
            <a:off x="1669553" y="5757553"/>
            <a:ext cx="21044894" cy="1270001"/>
          </a:xfrm>
          <a:prstGeom prst="roundRect">
            <a:avLst>
              <a:gd name="adj" fmla="val 7000"/>
            </a:avLst>
          </a:prstGeom>
          <a:solidFill>
            <a:srgbClr val="5597A8">
              <a:alpha val="903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3" name="Shape 173"/>
          <p:cNvSpPr/>
          <p:nvPr/>
        </p:nvSpPr>
        <p:spPr>
          <a:xfrm>
            <a:off x="1669553" y="8221353"/>
            <a:ext cx="21044894" cy="1270001"/>
          </a:xfrm>
          <a:prstGeom prst="roundRect">
            <a:avLst>
              <a:gd name="adj" fmla="val 7000"/>
            </a:avLst>
          </a:prstGeom>
          <a:solidFill>
            <a:srgbClr val="5597A7">
              <a:alpha val="903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4" name="Shape 174"/>
          <p:cNvSpPr/>
          <p:nvPr/>
        </p:nvSpPr>
        <p:spPr>
          <a:xfrm>
            <a:off x="1669553" y="10685153"/>
            <a:ext cx="21044894" cy="1270001"/>
          </a:xfrm>
          <a:prstGeom prst="roundRect">
            <a:avLst>
              <a:gd name="adj" fmla="val 7000"/>
            </a:avLst>
          </a:prstGeom>
          <a:solidFill>
            <a:srgbClr val="5598A6">
              <a:alpha val="903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5" name="Shape 175"/>
          <p:cNvSpPr/>
          <p:nvPr/>
        </p:nvSpPr>
        <p:spPr>
          <a:xfrm>
            <a:off x="1669553" y="3293753"/>
            <a:ext cx="21044894" cy="1270001"/>
          </a:xfrm>
          <a:prstGeom prst="roundRect">
            <a:avLst>
              <a:gd name="adj" fmla="val 7000"/>
            </a:avLst>
          </a:prstGeom>
          <a:solidFill>
            <a:srgbClr val="5598A8">
              <a:alpha val="903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6" name="Shape 176"/>
          <p:cNvSpPr/>
          <p:nvPr/>
        </p:nvSpPr>
        <p:spPr>
          <a:xfrm>
            <a:off x="1669553" y="4512953"/>
            <a:ext cx="21044894" cy="1270001"/>
          </a:xfrm>
          <a:prstGeom prst="roundRect">
            <a:avLst>
              <a:gd name="adj" fmla="val 7000"/>
            </a:avLst>
          </a:prstGeom>
          <a:solidFill>
            <a:srgbClr val="83BDC6">
              <a:alpha val="903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7" name="Shape 177"/>
          <p:cNvSpPr/>
          <p:nvPr/>
        </p:nvSpPr>
        <p:spPr>
          <a:xfrm>
            <a:off x="1669553" y="6965514"/>
            <a:ext cx="21044894" cy="1270001"/>
          </a:xfrm>
          <a:prstGeom prst="roundRect">
            <a:avLst>
              <a:gd name="adj" fmla="val 7000"/>
            </a:avLst>
          </a:prstGeom>
          <a:solidFill>
            <a:srgbClr val="83BDC6">
              <a:alpha val="903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8" name="Shape 178"/>
          <p:cNvSpPr/>
          <p:nvPr/>
        </p:nvSpPr>
        <p:spPr>
          <a:xfrm>
            <a:off x="1669553" y="9418075"/>
            <a:ext cx="21044894" cy="1270001"/>
          </a:xfrm>
          <a:prstGeom prst="roundRect">
            <a:avLst>
              <a:gd name="adj" fmla="val 7000"/>
            </a:avLst>
          </a:prstGeom>
          <a:solidFill>
            <a:srgbClr val="83BDC6">
              <a:alpha val="903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9" name="Shape 179"/>
          <p:cNvSpPr/>
          <p:nvPr/>
        </p:nvSpPr>
        <p:spPr>
          <a:xfrm>
            <a:off x="2121185" y="3692058"/>
            <a:ext cx="2977834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b="1" sz="2500">
                <a:solidFill>
                  <a:srgbClr val="FFFFFF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Número de versión</a:t>
            </a:r>
          </a:p>
        </p:txBody>
      </p:sp>
      <p:sp>
        <p:nvSpPr>
          <p:cNvPr id="180" name="Shape 180"/>
          <p:cNvSpPr/>
          <p:nvPr/>
        </p:nvSpPr>
        <p:spPr>
          <a:xfrm>
            <a:off x="5637756" y="3692058"/>
            <a:ext cx="1037591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b="1" sz="2500">
                <a:solidFill>
                  <a:srgbClr val="FFFFFF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Fecha</a:t>
            </a:r>
          </a:p>
        </p:txBody>
      </p:sp>
      <p:sp>
        <p:nvSpPr>
          <p:cNvPr id="181" name="Shape 181"/>
          <p:cNvSpPr/>
          <p:nvPr/>
        </p:nvSpPr>
        <p:spPr>
          <a:xfrm>
            <a:off x="7589528" y="3692058"/>
            <a:ext cx="1296354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b="1" sz="2500">
                <a:solidFill>
                  <a:srgbClr val="FFFFFF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Autores</a:t>
            </a:r>
          </a:p>
        </p:txBody>
      </p:sp>
      <p:sp>
        <p:nvSpPr>
          <p:cNvPr id="182" name="Shape 182"/>
          <p:cNvSpPr/>
          <p:nvPr/>
        </p:nvSpPr>
        <p:spPr>
          <a:xfrm>
            <a:off x="12463448" y="3753498"/>
            <a:ext cx="1930401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b="1" sz="2500">
                <a:solidFill>
                  <a:srgbClr val="FFFFFF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Descripción</a:t>
            </a:r>
          </a:p>
        </p:txBody>
      </p:sp>
      <p:sp>
        <p:nvSpPr>
          <p:cNvPr id="183" name="Shape 183"/>
          <p:cNvSpPr/>
          <p:nvPr/>
        </p:nvSpPr>
        <p:spPr>
          <a:xfrm>
            <a:off x="2900171" y="4918179"/>
            <a:ext cx="1419861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E7E7E7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Versión 1</a:t>
            </a:r>
          </a:p>
        </p:txBody>
      </p:sp>
      <p:sp>
        <p:nvSpPr>
          <p:cNvPr id="184" name="Shape 184"/>
          <p:cNvSpPr/>
          <p:nvPr/>
        </p:nvSpPr>
        <p:spPr>
          <a:xfrm>
            <a:off x="2900171" y="6130458"/>
            <a:ext cx="1419861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E7E7E7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Versión 1</a:t>
            </a:r>
          </a:p>
        </p:txBody>
      </p:sp>
      <p:sp>
        <p:nvSpPr>
          <p:cNvPr id="185" name="Shape 185"/>
          <p:cNvSpPr/>
          <p:nvPr/>
        </p:nvSpPr>
        <p:spPr>
          <a:xfrm>
            <a:off x="2900171" y="7363659"/>
            <a:ext cx="1419861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2500">
                <a:solidFill>
                  <a:srgbClr val="E7E7E7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Versión 3</a:t>
            </a:r>
          </a:p>
        </p:txBody>
      </p:sp>
      <p:sp>
        <p:nvSpPr>
          <p:cNvPr id="186" name="Shape 186"/>
          <p:cNvSpPr/>
          <p:nvPr/>
        </p:nvSpPr>
        <p:spPr>
          <a:xfrm>
            <a:off x="2900171" y="8500976"/>
            <a:ext cx="1419861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2500">
                <a:solidFill>
                  <a:srgbClr val="E7E7E7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Versión 4</a:t>
            </a:r>
          </a:p>
        </p:txBody>
      </p:sp>
      <p:sp>
        <p:nvSpPr>
          <p:cNvPr id="187" name="Shape 187"/>
          <p:cNvSpPr/>
          <p:nvPr/>
        </p:nvSpPr>
        <p:spPr>
          <a:xfrm>
            <a:off x="2900171" y="9816220"/>
            <a:ext cx="1419861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2500">
                <a:solidFill>
                  <a:srgbClr val="E7E7E7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Versión 5</a:t>
            </a:r>
          </a:p>
        </p:txBody>
      </p:sp>
      <p:sp>
        <p:nvSpPr>
          <p:cNvPr id="188" name="Shape 188"/>
          <p:cNvSpPr/>
          <p:nvPr/>
        </p:nvSpPr>
        <p:spPr>
          <a:xfrm>
            <a:off x="5464083" y="4911098"/>
            <a:ext cx="1384936" cy="473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E7E7E7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10/</a:t>
            </a:r>
            <a:r>
              <a:rPr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11/16</a:t>
            </a:r>
          </a:p>
        </p:txBody>
      </p:sp>
      <p:sp>
        <p:nvSpPr>
          <p:cNvPr id="189" name="Shape 189"/>
          <p:cNvSpPr/>
          <p:nvPr/>
        </p:nvSpPr>
        <p:spPr>
          <a:xfrm>
            <a:off x="5464083" y="6130458"/>
            <a:ext cx="1384936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2500">
                <a:solidFill>
                  <a:srgbClr val="E7E7E7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19/11/16</a:t>
            </a:r>
          </a:p>
        </p:txBody>
      </p:sp>
      <p:sp>
        <p:nvSpPr>
          <p:cNvPr id="190" name="Shape 190"/>
          <p:cNvSpPr/>
          <p:nvPr/>
        </p:nvSpPr>
        <p:spPr>
          <a:xfrm>
            <a:off x="5545925" y="7397182"/>
            <a:ext cx="1384936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2500">
                <a:solidFill>
                  <a:srgbClr val="E7E7E7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19/11/16</a:t>
            </a:r>
          </a:p>
        </p:txBody>
      </p:sp>
      <p:sp>
        <p:nvSpPr>
          <p:cNvPr id="191" name="Shape 191"/>
          <p:cNvSpPr/>
          <p:nvPr/>
        </p:nvSpPr>
        <p:spPr>
          <a:xfrm>
            <a:off x="5597854" y="8619498"/>
            <a:ext cx="1384936" cy="473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2500">
                <a:solidFill>
                  <a:srgbClr val="E7E7E7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30/12/16</a:t>
            </a:r>
          </a:p>
        </p:txBody>
      </p:sp>
      <p:sp>
        <p:nvSpPr>
          <p:cNvPr id="192" name="Shape 192"/>
          <p:cNvSpPr/>
          <p:nvPr/>
        </p:nvSpPr>
        <p:spPr>
          <a:xfrm>
            <a:off x="5464083" y="9816220"/>
            <a:ext cx="1384936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2500">
                <a:solidFill>
                  <a:srgbClr val="E7E7E7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23/01/17</a:t>
            </a:r>
          </a:p>
        </p:txBody>
      </p:sp>
      <p:sp>
        <p:nvSpPr>
          <p:cNvPr id="193" name="Shape 193"/>
          <p:cNvSpPr/>
          <p:nvPr/>
        </p:nvSpPr>
        <p:spPr>
          <a:xfrm>
            <a:off x="12478153" y="4911098"/>
            <a:ext cx="3125471" cy="473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E7E7E7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Inicio del Documento</a:t>
            </a:r>
          </a:p>
        </p:txBody>
      </p:sp>
      <p:sp>
        <p:nvSpPr>
          <p:cNvPr id="194" name="Shape 194"/>
          <p:cNvSpPr/>
          <p:nvPr/>
        </p:nvSpPr>
        <p:spPr>
          <a:xfrm>
            <a:off x="12462570" y="6192051"/>
            <a:ext cx="3736341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2500">
                <a:solidFill>
                  <a:srgbClr val="E7E7E7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DCU, CU, CRC, pantallas</a:t>
            </a:r>
          </a:p>
        </p:txBody>
      </p:sp>
      <p:sp>
        <p:nvSpPr>
          <p:cNvPr id="195" name="Shape 195"/>
          <p:cNvSpPr/>
          <p:nvPr/>
        </p:nvSpPr>
        <p:spPr>
          <a:xfrm>
            <a:off x="12437739" y="7363659"/>
            <a:ext cx="5794376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2500">
                <a:solidFill>
                  <a:srgbClr val="E7E7E7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Nuevos CU, pantallas y corrección DCU</a:t>
            </a:r>
          </a:p>
        </p:txBody>
      </p:sp>
      <p:sp>
        <p:nvSpPr>
          <p:cNvPr id="196" name="Shape 196"/>
          <p:cNvSpPr/>
          <p:nvPr/>
        </p:nvSpPr>
        <p:spPr>
          <a:xfrm>
            <a:off x="12385810" y="8630771"/>
            <a:ext cx="1004601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2500">
                <a:solidFill>
                  <a:srgbClr val="E7E7E7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Repaso SRS, corrección pantallas, CRC y link a pantallas navegables.</a:t>
            </a:r>
          </a:p>
        </p:txBody>
      </p:sp>
      <p:sp>
        <p:nvSpPr>
          <p:cNvPr id="197" name="Shape 197"/>
          <p:cNvSpPr/>
          <p:nvPr/>
        </p:nvSpPr>
        <p:spPr>
          <a:xfrm>
            <a:off x="12385810" y="9564127"/>
            <a:ext cx="10046019" cy="854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2500">
                <a:solidFill>
                  <a:srgbClr val="E7E7E7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Video presentación, estructura del documento , nuevos CU y diagrama de actividad</a:t>
            </a:r>
          </a:p>
        </p:txBody>
      </p:sp>
      <p:sp>
        <p:nvSpPr>
          <p:cNvPr id="198" name="Shape 198"/>
          <p:cNvSpPr/>
          <p:nvPr/>
        </p:nvSpPr>
        <p:spPr>
          <a:xfrm>
            <a:off x="7330098" y="4692850"/>
            <a:ext cx="4708404" cy="910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E7E7E7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Agustín Jofré,  Jesús Martin y  Huaibo Yang</a:t>
            </a:r>
          </a:p>
        </p:txBody>
      </p:sp>
      <p:sp>
        <p:nvSpPr>
          <p:cNvPr id="199" name="Shape 199"/>
          <p:cNvSpPr/>
          <p:nvPr/>
        </p:nvSpPr>
        <p:spPr>
          <a:xfrm>
            <a:off x="7330098" y="5879982"/>
            <a:ext cx="4708404" cy="910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E7E7E7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Agustín Jofré,  Jesús Martin y  Samuel Solo de Zaldívar</a:t>
            </a:r>
          </a:p>
        </p:txBody>
      </p:sp>
      <p:sp>
        <p:nvSpPr>
          <p:cNvPr id="200" name="Shape 200"/>
          <p:cNvSpPr/>
          <p:nvPr/>
        </p:nvSpPr>
        <p:spPr>
          <a:xfrm>
            <a:off x="7330098" y="7241321"/>
            <a:ext cx="4708404" cy="91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E7E7E7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Agustín Jofré,  Jesús Martin y  Huaibo Yang</a:t>
            </a:r>
          </a:p>
        </p:txBody>
      </p:sp>
      <p:sp>
        <p:nvSpPr>
          <p:cNvPr id="201" name="Shape 201"/>
          <p:cNvSpPr/>
          <p:nvPr/>
        </p:nvSpPr>
        <p:spPr>
          <a:xfrm>
            <a:off x="7330098" y="8500976"/>
            <a:ext cx="4708404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E7E7E7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Agustín Jofré,  Jesús Martin</a:t>
            </a:r>
          </a:p>
        </p:txBody>
      </p:sp>
      <p:sp>
        <p:nvSpPr>
          <p:cNvPr id="202" name="Shape 202"/>
          <p:cNvSpPr/>
          <p:nvPr/>
        </p:nvSpPr>
        <p:spPr>
          <a:xfrm>
            <a:off x="7330098" y="9536219"/>
            <a:ext cx="4708404" cy="910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E7E7E7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Agustín Jofré,  Jesús Martin y Javier Pino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hape 460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461" name="Shape 461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62" name="Shape 462"/>
          <p:cNvSpPr/>
          <p:nvPr/>
        </p:nvSpPr>
        <p:spPr>
          <a:xfrm>
            <a:off x="10006183" y="2583864"/>
            <a:ext cx="43716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Requisitos funcionales</a:t>
            </a:r>
          </a:p>
        </p:txBody>
      </p:sp>
      <p:sp>
        <p:nvSpPr>
          <p:cNvPr id="463" name="Shape 463"/>
          <p:cNvSpPr/>
          <p:nvPr/>
        </p:nvSpPr>
        <p:spPr>
          <a:xfrm>
            <a:off x="888999" y="3454400"/>
            <a:ext cx="5476242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Subsistema, Primeros auxilios.</a:t>
            </a:r>
          </a:p>
        </p:txBody>
      </p:sp>
      <p:sp>
        <p:nvSpPr>
          <p:cNvPr id="464" name="Shape 464"/>
          <p:cNvSpPr/>
          <p:nvPr/>
        </p:nvSpPr>
        <p:spPr>
          <a:xfrm>
            <a:off x="14141463" y="4385287"/>
            <a:ext cx="5282566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 de Uso, Primeros auxilios:</a:t>
            </a:r>
          </a:p>
        </p:txBody>
      </p:sp>
      <p:sp>
        <p:nvSpPr>
          <p:cNvPr id="465" name="Shape 465"/>
          <p:cNvSpPr/>
          <p:nvPr/>
        </p:nvSpPr>
        <p:spPr>
          <a:xfrm>
            <a:off x="9283700" y="12966827"/>
            <a:ext cx="3165316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2000">
                <a:solidFill>
                  <a:srgbClr val="000000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DCU_Primeros_Auxilios</a:t>
            </a:r>
          </a:p>
        </p:txBody>
      </p:sp>
      <p:sp>
        <p:nvSpPr>
          <p:cNvPr id="466" name="Shape 466"/>
          <p:cNvSpPr/>
          <p:nvPr/>
        </p:nvSpPr>
        <p:spPr>
          <a:xfrm>
            <a:off x="14692685" y="5168128"/>
            <a:ext cx="7951258" cy="6951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Identificador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PA0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Objetivo en Contexto: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paciente consulta información sobre cómo actuar frente a algunas situaciones en las que hay que utilizar los Primeros Auxilios.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principal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Paciente.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secundarios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Base de Datos.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Qué datos usa: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Tarjetas CRC implicadas.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Precondiciones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</a:t>
            </a:r>
          </a:p>
          <a:p>
            <a:pPr marL="449580"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Estar dado de alta en la aplicación (Login)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Postcondiciones:</a:t>
            </a:r>
          </a:p>
          <a:p>
            <a:pPr marL="440055" marR="56769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Éxito: 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 muestran las situaciones en las que realizar Primeros Auxilios, desplegando un listado de distintas circunstancias que se pueden producir en la vida cotidiana.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Fallo: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No se pueden mostrar los casos en los que realizar Primeros Auxilios.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 principal</a:t>
            </a: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PACIENTE pulsa en Primeros Auxilios.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SISTEMA muestra por pantalla el listado de las situaciones en las que realizar Primeros Auxilios.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Flujos secundarios</a:t>
            </a:r>
          </a:p>
          <a:p>
            <a:pPr indent="180339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2-a.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SISTEMA devuelve un mensaje de error si no encuentra este listado.</a:t>
            </a:r>
          </a:p>
        </p:txBody>
      </p:sp>
      <p:sp>
        <p:nvSpPr>
          <p:cNvPr id="467" name="Shape 467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68" name="Shape 468"/>
          <p:cNvSpPr/>
          <p:nvPr/>
        </p:nvSpPr>
        <p:spPr>
          <a:xfrm>
            <a:off x="13890961" y="4133320"/>
            <a:ext cx="9554706" cy="841221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469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27749" y="5844644"/>
            <a:ext cx="13970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1755" y="10697853"/>
            <a:ext cx="13970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5700" y="4114800"/>
            <a:ext cx="11341100" cy="8447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Shape 475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476" name="Shape 476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77" name="Shape 477"/>
          <p:cNvSpPr/>
          <p:nvPr/>
        </p:nvSpPr>
        <p:spPr>
          <a:xfrm>
            <a:off x="10006183" y="2583864"/>
            <a:ext cx="43716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Requisitos funcionales</a:t>
            </a:r>
          </a:p>
        </p:txBody>
      </p:sp>
      <p:sp>
        <p:nvSpPr>
          <p:cNvPr id="478" name="Shape 478"/>
          <p:cNvSpPr/>
          <p:nvPr/>
        </p:nvSpPr>
        <p:spPr>
          <a:xfrm>
            <a:off x="888999" y="3454400"/>
            <a:ext cx="5476242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Subsistema, Primeros auxilios.</a:t>
            </a:r>
          </a:p>
        </p:txBody>
      </p:sp>
      <p:sp>
        <p:nvSpPr>
          <p:cNvPr id="479" name="Shape 479"/>
          <p:cNvSpPr/>
          <p:nvPr/>
        </p:nvSpPr>
        <p:spPr>
          <a:xfrm>
            <a:off x="14245050" y="4440451"/>
            <a:ext cx="4619626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 de Uso, Quemaduras:</a:t>
            </a:r>
          </a:p>
        </p:txBody>
      </p:sp>
      <p:sp>
        <p:nvSpPr>
          <p:cNvPr id="480" name="Shape 480"/>
          <p:cNvSpPr/>
          <p:nvPr/>
        </p:nvSpPr>
        <p:spPr>
          <a:xfrm>
            <a:off x="9283700" y="12966700"/>
            <a:ext cx="317386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2000">
                <a:solidFill>
                  <a:srgbClr val="000000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DCU_Primeros_Auxilios</a:t>
            </a:r>
          </a:p>
        </p:txBody>
      </p:sp>
      <p:sp>
        <p:nvSpPr>
          <p:cNvPr id="481" name="Shape 481"/>
          <p:cNvSpPr/>
          <p:nvPr/>
        </p:nvSpPr>
        <p:spPr>
          <a:xfrm>
            <a:off x="14692685" y="5446915"/>
            <a:ext cx="7951258" cy="5783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Identificador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PA1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Objetivo en Contexto: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paciente consulta información sobre quemaduras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principal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Paciente.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secundarios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Base de Datos.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Qué datos usa: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Tarjetas CRC implicadas.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Precondiciones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</a:t>
            </a:r>
          </a:p>
          <a:p>
            <a:pPr marL="449580"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Estar dado de alta en la aplicación (Login)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Postcondiciones: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Éxito: 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 muestra información sobre gestionar una quemadura.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Fallo: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No se localiza información sobre quemaduras.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 principal</a:t>
            </a: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PACIENTE solicita información sobre quemaduras.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SISTEMA le muestra por pantalla información sobre la consulta.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6350" indent="-635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Flujos secundarios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2- a Se muestra por pantalla el mensaje: “Para mayor información, por favor hable con su médico de familia”</a:t>
            </a:r>
          </a:p>
        </p:txBody>
      </p:sp>
      <p:sp>
        <p:nvSpPr>
          <p:cNvPr id="482" name="Shape 482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83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4114800"/>
            <a:ext cx="11341100" cy="8447311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Shape 484"/>
          <p:cNvSpPr/>
          <p:nvPr/>
        </p:nvSpPr>
        <p:spPr>
          <a:xfrm>
            <a:off x="13890961" y="4133320"/>
            <a:ext cx="9554706" cy="841221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Shape 488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489" name="Shape 489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90" name="Shape 490"/>
          <p:cNvSpPr/>
          <p:nvPr/>
        </p:nvSpPr>
        <p:spPr>
          <a:xfrm>
            <a:off x="10006183" y="2583864"/>
            <a:ext cx="43716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Requisitos funcionales</a:t>
            </a:r>
          </a:p>
        </p:txBody>
      </p:sp>
      <p:sp>
        <p:nvSpPr>
          <p:cNvPr id="491" name="Shape 491"/>
          <p:cNvSpPr/>
          <p:nvPr/>
        </p:nvSpPr>
        <p:spPr>
          <a:xfrm>
            <a:off x="888999" y="3454400"/>
            <a:ext cx="5476242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Subsistema, Primeros auxilios.</a:t>
            </a:r>
          </a:p>
        </p:txBody>
      </p:sp>
      <p:sp>
        <p:nvSpPr>
          <p:cNvPr id="492" name="Shape 492"/>
          <p:cNvSpPr/>
          <p:nvPr/>
        </p:nvSpPr>
        <p:spPr>
          <a:xfrm>
            <a:off x="14245049" y="4440451"/>
            <a:ext cx="3432176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 de Uso, Corte</a:t>
            </a:r>
          </a:p>
        </p:txBody>
      </p:sp>
      <p:sp>
        <p:nvSpPr>
          <p:cNvPr id="493" name="Shape 493"/>
          <p:cNvSpPr/>
          <p:nvPr/>
        </p:nvSpPr>
        <p:spPr>
          <a:xfrm>
            <a:off x="9283700" y="12966699"/>
            <a:ext cx="317386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2000">
                <a:solidFill>
                  <a:srgbClr val="000000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DCU_Primeros_Auxilios</a:t>
            </a:r>
          </a:p>
        </p:txBody>
      </p:sp>
      <p:sp>
        <p:nvSpPr>
          <p:cNvPr id="494" name="Shape 494"/>
          <p:cNvSpPr/>
          <p:nvPr/>
        </p:nvSpPr>
        <p:spPr>
          <a:xfrm>
            <a:off x="14692685" y="5077902"/>
            <a:ext cx="7951258" cy="7245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Identificador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PA2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Objetivo en Contexto: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paciente consulta información sobre cortes.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principal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Paciente.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secundarios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Base de Datos.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Qué datos usa: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Tarjetas CRC implicadas.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Precondiciones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</a:t>
            </a:r>
          </a:p>
          <a:p>
            <a:pPr marL="449580"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Estar dado de alta en la aplicación (Login)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Postcondiciones: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Éxito: 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 muestra información sobre los síntomas y tratamientos acerca de los cortes.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Fallo: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No se encuentra información sobre los cortes.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 principal</a:t>
            </a:r>
          </a:p>
          <a:p>
            <a:pPr marL="277495" indent="-9779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PACIENTE solicita información sobre sus síntomas.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277495" indent="-9779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SISTEMA muestra en la pantalla  el diagnóstico y el posible tratamiento.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6350" indent="-635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Flujos secundarios</a:t>
            </a:r>
          </a:p>
          <a:p>
            <a:pPr indent="180339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1-a.  El paciente no solicita información sobre ningún síntoma y se vuelve a la pantalla anterior.</a:t>
            </a:r>
          </a:p>
          <a:p>
            <a:pPr indent="180339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2-a.  El SISTEMA no encuentra información coincidente sobre ese síntoma y no muestra un mensaje en pantalla: “No se encuentra información coincidente relacionada con ese síntoma.”</a:t>
            </a:r>
          </a:p>
        </p:txBody>
      </p:sp>
      <p:sp>
        <p:nvSpPr>
          <p:cNvPr id="495" name="Shape 495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96" name="Shape 496"/>
          <p:cNvSpPr/>
          <p:nvPr/>
        </p:nvSpPr>
        <p:spPr>
          <a:xfrm>
            <a:off x="13890961" y="4133320"/>
            <a:ext cx="9554706" cy="841221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49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4114800"/>
            <a:ext cx="11341100" cy="8447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Shape 501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502" name="Shape 502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03" name="Shape 503"/>
          <p:cNvSpPr/>
          <p:nvPr/>
        </p:nvSpPr>
        <p:spPr>
          <a:xfrm>
            <a:off x="10006183" y="2583864"/>
            <a:ext cx="43716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Requisitos funcionales</a:t>
            </a:r>
          </a:p>
        </p:txBody>
      </p:sp>
      <p:sp>
        <p:nvSpPr>
          <p:cNvPr id="504" name="Shape 504"/>
          <p:cNvSpPr/>
          <p:nvPr/>
        </p:nvSpPr>
        <p:spPr>
          <a:xfrm>
            <a:off x="888999" y="3454400"/>
            <a:ext cx="5476242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Subsistema, Primeros auxilios.</a:t>
            </a:r>
          </a:p>
        </p:txBody>
      </p:sp>
      <p:sp>
        <p:nvSpPr>
          <p:cNvPr id="505" name="Shape 505"/>
          <p:cNvSpPr/>
          <p:nvPr/>
        </p:nvSpPr>
        <p:spPr>
          <a:xfrm>
            <a:off x="14245049" y="4440451"/>
            <a:ext cx="5235894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 de Uso, Ataque epiléptico</a:t>
            </a:r>
          </a:p>
        </p:txBody>
      </p:sp>
      <p:sp>
        <p:nvSpPr>
          <p:cNvPr id="506" name="Shape 506"/>
          <p:cNvSpPr/>
          <p:nvPr/>
        </p:nvSpPr>
        <p:spPr>
          <a:xfrm>
            <a:off x="9283700" y="12966699"/>
            <a:ext cx="317386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2000">
                <a:solidFill>
                  <a:srgbClr val="000000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DCU_Primeros_Auxilios</a:t>
            </a:r>
          </a:p>
        </p:txBody>
      </p:sp>
      <p:sp>
        <p:nvSpPr>
          <p:cNvPr id="507" name="Shape 507"/>
          <p:cNvSpPr/>
          <p:nvPr/>
        </p:nvSpPr>
        <p:spPr>
          <a:xfrm>
            <a:off x="14692685" y="5146417"/>
            <a:ext cx="7951258" cy="7542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Identificador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PA3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Objetivo en Contexto: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paciente consulta información sobre qué hacer en caso de que se produzca un ataque epiléptico.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principal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Paciente.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secundarios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Base de Datos.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Qué datos usa: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Tarjetas CRC implicadas.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Precondiciones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</a:t>
            </a:r>
          </a:p>
          <a:p>
            <a:pPr marL="449580"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Estar dado de alta en la aplicación (Login).</a:t>
            </a:r>
          </a:p>
          <a:p>
            <a:pPr marL="449580"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Haber pulsado en Primeros Auxilios.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Postcondiciones:</a:t>
            </a:r>
          </a:p>
          <a:p>
            <a:pPr marL="457200" marR="56769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Éxito: 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 muestra los procedimientos a realizar cuando se produce un ataque epiléptico.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Fallo: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No hay información sobre ataques epilépticos.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 principal</a:t>
            </a: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PACIENTE solicita información sobre los ataques epilépticos.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SISTEMA muestra por pantalla la información sobre cómo actuar cuando una persona sufre un ataque epiléptico.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Flujos secundarios</a:t>
            </a:r>
          </a:p>
          <a:p>
            <a:pPr indent="180339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2-a.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SISTEMA devuelve un mensaje de error si no encuentra dicha información.</a:t>
            </a:r>
          </a:p>
          <a:p>
            <a:pPr indent="180339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508" name="Shape 508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09" name="Shape 509"/>
          <p:cNvSpPr/>
          <p:nvPr/>
        </p:nvSpPr>
        <p:spPr>
          <a:xfrm>
            <a:off x="13890961" y="4133320"/>
            <a:ext cx="9554706" cy="841221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510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4114800"/>
            <a:ext cx="11341100" cy="8447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Shape 514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515" name="Shape 515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6" name="Shape 516"/>
          <p:cNvSpPr/>
          <p:nvPr/>
        </p:nvSpPr>
        <p:spPr>
          <a:xfrm>
            <a:off x="10006183" y="2583864"/>
            <a:ext cx="43716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Requisitos funcionales</a:t>
            </a:r>
          </a:p>
        </p:txBody>
      </p:sp>
      <p:sp>
        <p:nvSpPr>
          <p:cNvPr id="517" name="Shape 517"/>
          <p:cNvSpPr/>
          <p:nvPr/>
        </p:nvSpPr>
        <p:spPr>
          <a:xfrm>
            <a:off x="888999" y="3454400"/>
            <a:ext cx="5476242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Subsistema, Primeros auxilios.</a:t>
            </a:r>
          </a:p>
        </p:txBody>
      </p:sp>
      <p:sp>
        <p:nvSpPr>
          <p:cNvPr id="518" name="Shape 518"/>
          <p:cNvSpPr/>
          <p:nvPr/>
        </p:nvSpPr>
        <p:spPr>
          <a:xfrm>
            <a:off x="14245049" y="4440451"/>
            <a:ext cx="4002089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 de Uso, Desmayo</a:t>
            </a:r>
          </a:p>
        </p:txBody>
      </p:sp>
      <p:sp>
        <p:nvSpPr>
          <p:cNvPr id="519" name="Shape 519"/>
          <p:cNvSpPr/>
          <p:nvPr/>
        </p:nvSpPr>
        <p:spPr>
          <a:xfrm>
            <a:off x="9283700" y="12966699"/>
            <a:ext cx="317386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2000">
                <a:solidFill>
                  <a:srgbClr val="000000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DCU_Primeros_Auxilios</a:t>
            </a:r>
          </a:p>
        </p:txBody>
      </p:sp>
      <p:sp>
        <p:nvSpPr>
          <p:cNvPr id="520" name="Shape 520"/>
          <p:cNvSpPr/>
          <p:nvPr/>
        </p:nvSpPr>
        <p:spPr>
          <a:xfrm>
            <a:off x="14692686" y="5292014"/>
            <a:ext cx="7951258" cy="7251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Identificador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PA4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Objetivo en Contexto: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paciente consulta información para realizar cuando se produce un desmayo.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principal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Paciente.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secundarios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Base de Datos.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Qué datos usa: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Tarjetas CRC implicadas.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Precondiciones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</a:t>
            </a:r>
          </a:p>
          <a:p>
            <a:pPr marL="449580"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Estar dado de alta en la aplicación (Login).</a:t>
            </a:r>
          </a:p>
          <a:p>
            <a:pPr marL="449580"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Haber pulsado en Primeros Auxilios.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Postcondiciones: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Éxito: 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 muestra información sobre cómo atender en caso de desmayo.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Fallo: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No hay información sobre desmayos.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 principal</a:t>
            </a: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PACIENTE solicita información sobre los desmayos.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SISTEMA muestra por pantalla la información sobre cómo reaccionar en caso de que una persona sufra un desmayo.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Flujos secundarios</a:t>
            </a:r>
          </a:p>
          <a:p>
            <a:pPr indent="180339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2-a.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SISTEMA devuelve un mensaje de error si no encuentra dicha información.</a:t>
            </a:r>
          </a:p>
          <a:p>
            <a:pPr indent="180339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521" name="Shape 521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22" name="Shape 522"/>
          <p:cNvSpPr/>
          <p:nvPr/>
        </p:nvSpPr>
        <p:spPr>
          <a:xfrm>
            <a:off x="13890961" y="4133320"/>
            <a:ext cx="9554706" cy="841221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523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4114800"/>
            <a:ext cx="11341100" cy="8447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Shape 527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528" name="Shape 528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9" name="Shape 529"/>
          <p:cNvSpPr/>
          <p:nvPr/>
        </p:nvSpPr>
        <p:spPr>
          <a:xfrm>
            <a:off x="10006183" y="2583864"/>
            <a:ext cx="43716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Requisitos funcionales</a:t>
            </a:r>
          </a:p>
        </p:txBody>
      </p:sp>
      <p:sp>
        <p:nvSpPr>
          <p:cNvPr id="530" name="Shape 530"/>
          <p:cNvSpPr/>
          <p:nvPr/>
        </p:nvSpPr>
        <p:spPr>
          <a:xfrm>
            <a:off x="888999" y="3454400"/>
            <a:ext cx="5476242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Subsistema, Primeros auxilios.</a:t>
            </a:r>
          </a:p>
        </p:txBody>
      </p:sp>
      <p:sp>
        <p:nvSpPr>
          <p:cNvPr id="531" name="Shape 531"/>
          <p:cNvSpPr/>
          <p:nvPr/>
        </p:nvSpPr>
        <p:spPr>
          <a:xfrm>
            <a:off x="14245049" y="4440451"/>
            <a:ext cx="3602039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 de Uso, Asfixia</a:t>
            </a:r>
          </a:p>
        </p:txBody>
      </p:sp>
      <p:sp>
        <p:nvSpPr>
          <p:cNvPr id="532" name="Shape 532"/>
          <p:cNvSpPr/>
          <p:nvPr/>
        </p:nvSpPr>
        <p:spPr>
          <a:xfrm>
            <a:off x="9283700" y="12966699"/>
            <a:ext cx="317386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2000">
                <a:solidFill>
                  <a:srgbClr val="000000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DCU_Primeros_Auxilios</a:t>
            </a:r>
          </a:p>
        </p:txBody>
      </p:sp>
      <p:sp>
        <p:nvSpPr>
          <p:cNvPr id="533" name="Shape 533"/>
          <p:cNvSpPr/>
          <p:nvPr/>
        </p:nvSpPr>
        <p:spPr>
          <a:xfrm>
            <a:off x="14692686" y="5584794"/>
            <a:ext cx="7951258" cy="6666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Identificador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PA8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Objetivo en Contexto: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paciente consulta información sobre la asfixia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principal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Paciente.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secundarios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Base de Datos.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Qué datos usa: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Tarjetas CRC implicadas.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Precondiciones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</a:t>
            </a:r>
          </a:p>
          <a:p>
            <a:pPr marL="449580"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Estar dado de alta en la aplicación (Login).</a:t>
            </a:r>
          </a:p>
          <a:p>
            <a:pPr marL="449580"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Entrar en el apartado de Primeros Auxilios.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Postcondiciones: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Éxito: 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 muestra los procedimientos a seguir en caso de asfixia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Fallo: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No hay información sobre la asfixia.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 principal</a:t>
            </a: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PACIENTE solicita información sobre la asfixia.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SISTEMA muestra por pantalla la información sobre cómo actuar correctamente en caso de asfixia.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Flujos secundarios</a:t>
            </a:r>
          </a:p>
          <a:p>
            <a:pPr indent="180339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2-a.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SISTEMA devuelve un mensaje de error si no encuentra dicha información.</a:t>
            </a:r>
          </a:p>
        </p:txBody>
      </p:sp>
      <p:sp>
        <p:nvSpPr>
          <p:cNvPr id="534" name="Shape 534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35" name="Shape 535"/>
          <p:cNvSpPr/>
          <p:nvPr/>
        </p:nvSpPr>
        <p:spPr>
          <a:xfrm>
            <a:off x="13890961" y="4133320"/>
            <a:ext cx="9554706" cy="841221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536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4114800"/>
            <a:ext cx="11341100" cy="8447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Shape 540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541" name="Shape 541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2" name="Shape 542"/>
          <p:cNvSpPr/>
          <p:nvPr/>
        </p:nvSpPr>
        <p:spPr>
          <a:xfrm>
            <a:off x="10006183" y="2583864"/>
            <a:ext cx="43716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Requisitos funcionales</a:t>
            </a:r>
          </a:p>
        </p:txBody>
      </p:sp>
      <p:sp>
        <p:nvSpPr>
          <p:cNvPr id="543" name="Shape 543"/>
          <p:cNvSpPr/>
          <p:nvPr/>
        </p:nvSpPr>
        <p:spPr>
          <a:xfrm>
            <a:off x="888999" y="3454400"/>
            <a:ext cx="5476242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Subsistema, Primeros auxilios.</a:t>
            </a:r>
          </a:p>
        </p:txBody>
      </p:sp>
      <p:sp>
        <p:nvSpPr>
          <p:cNvPr id="544" name="Shape 544"/>
          <p:cNvSpPr/>
          <p:nvPr/>
        </p:nvSpPr>
        <p:spPr>
          <a:xfrm>
            <a:off x="14245049" y="4440451"/>
            <a:ext cx="3261679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57200">
              <a:lnSpc>
                <a:spcPct val="115000"/>
              </a:lnSpc>
              <a:spcBef>
                <a:spcPts val="1000"/>
              </a:spcBef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 de Uso, RCP</a:t>
            </a:r>
          </a:p>
        </p:txBody>
      </p:sp>
      <p:sp>
        <p:nvSpPr>
          <p:cNvPr id="545" name="Shape 545"/>
          <p:cNvSpPr/>
          <p:nvPr/>
        </p:nvSpPr>
        <p:spPr>
          <a:xfrm>
            <a:off x="9283700" y="12966699"/>
            <a:ext cx="317386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2000">
                <a:solidFill>
                  <a:srgbClr val="000000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DCU_Primeros_Auxilios</a:t>
            </a:r>
          </a:p>
        </p:txBody>
      </p:sp>
      <p:sp>
        <p:nvSpPr>
          <p:cNvPr id="546" name="Shape 546"/>
          <p:cNvSpPr/>
          <p:nvPr/>
        </p:nvSpPr>
        <p:spPr>
          <a:xfrm>
            <a:off x="14692685" y="5369095"/>
            <a:ext cx="7951258" cy="6663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Identificador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PA10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Objetivo en Contexto: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paciente consulta información para realizar RCP (Reanimación cardiopulmonar)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principal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Paciente.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Actores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</a:t>
            </a: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secundarios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 Base de Datos.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Qué datos usa: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Tarjetas CRC implicadas.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Precondiciones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:</a:t>
            </a:r>
          </a:p>
          <a:p>
            <a:pPr marL="449580"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Estar dado de alta en la aplicación (Login).</a:t>
            </a:r>
          </a:p>
          <a:p>
            <a:pPr marL="449580"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Entrar en el apartado de Primeros Auxilios.</a:t>
            </a:r>
          </a:p>
          <a:p>
            <a:pPr marR="1248410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Postcondiciones: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Éxito: 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Se muestra el protocolo RCP.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Fallo:</a:t>
            </a: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 No hay información sobre RCP.</a:t>
            </a: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 principal</a:t>
            </a: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PACIENTE solicita información sobre la RCP.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marL="457200" indent="-228600" algn="just" defTabSz="457200">
              <a:lnSpc>
                <a:spcPct val="115000"/>
              </a:lnSpc>
              <a:spcBef>
                <a:spcPts val="0"/>
              </a:spcBef>
              <a:buSzPct val="100000"/>
              <a:buAutoNum type="arabicPeriod" startAt="1"/>
              <a:defRPr sz="1700">
                <a:solidFill>
                  <a:srgbClr val="262626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262626"/>
                  </a:solidFill>
                </a:uFill>
              </a:rPr>
              <a:t>El SISTEMA muestra por pantalla la información sobre cómo realizar correctamente una RCP.</a:t>
            </a:r>
            <a:endParaRPr>
              <a:uFill>
                <a:solidFill>
                  <a:srgbClr val="262626"/>
                </a:solidFill>
              </a:uFill>
            </a:endParaRPr>
          </a:p>
          <a:p>
            <a:pPr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Flujos secundarios</a:t>
            </a:r>
          </a:p>
          <a:p>
            <a:pPr indent="180339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2-a.</a:t>
            </a:r>
          </a:p>
          <a:p>
            <a:pPr marR="567690" indent="440055" algn="just" defTabSz="457200">
              <a:lnSpc>
                <a:spcPct val="115000"/>
              </a:lnSpc>
              <a:spcBef>
                <a:spcPts val="0"/>
              </a:spcBef>
              <a:defRPr sz="1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</a:rPr>
              <a:t>El SISTEMA devuelve un mensaje de error si no encuentra dicha información.</a:t>
            </a:r>
          </a:p>
        </p:txBody>
      </p:sp>
      <p:sp>
        <p:nvSpPr>
          <p:cNvPr id="547" name="Shape 547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48" name="Shape 548"/>
          <p:cNvSpPr/>
          <p:nvPr/>
        </p:nvSpPr>
        <p:spPr>
          <a:xfrm>
            <a:off x="13890961" y="4133320"/>
            <a:ext cx="9554706" cy="841221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549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4114800"/>
            <a:ext cx="11341100" cy="8447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Shape 553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554" name="Shape 554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5" name="Shape 555"/>
          <p:cNvSpPr/>
          <p:nvPr/>
        </p:nvSpPr>
        <p:spPr>
          <a:xfrm>
            <a:off x="10069544" y="2583864"/>
            <a:ext cx="4244912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 Diagrama de actividad</a:t>
            </a:r>
          </a:p>
        </p:txBody>
      </p:sp>
      <p:sp>
        <p:nvSpPr>
          <p:cNvPr id="556" name="Shape 556"/>
          <p:cNvSpPr/>
          <p:nvPr/>
        </p:nvSpPr>
        <p:spPr>
          <a:xfrm>
            <a:off x="1187450" y="3949265"/>
            <a:ext cx="22009100" cy="878032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55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31808" y="4088353"/>
            <a:ext cx="4533120" cy="8502148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Shape 558"/>
          <p:cNvSpPr/>
          <p:nvPr/>
        </p:nvSpPr>
        <p:spPr>
          <a:xfrm>
            <a:off x="1778000" y="4546600"/>
            <a:ext cx="4453573" cy="47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Gestión de cuentas:</a:t>
            </a:r>
            <a:r>
              <a:t> Paciente</a:t>
            </a:r>
          </a:p>
        </p:txBody>
      </p:sp>
      <p:sp>
        <p:nvSpPr>
          <p:cNvPr id="559" name="Shape 559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Shape 563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564" name="Shape 564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5" name="Shape 565"/>
          <p:cNvSpPr/>
          <p:nvPr/>
        </p:nvSpPr>
        <p:spPr>
          <a:xfrm>
            <a:off x="10069544" y="2583864"/>
            <a:ext cx="4244913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 Diagrama de actividad</a:t>
            </a:r>
          </a:p>
        </p:txBody>
      </p:sp>
      <p:sp>
        <p:nvSpPr>
          <p:cNvPr id="566" name="Shape 566"/>
          <p:cNvSpPr/>
          <p:nvPr/>
        </p:nvSpPr>
        <p:spPr>
          <a:xfrm>
            <a:off x="1187450" y="3949265"/>
            <a:ext cx="22009100" cy="878032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7" name="Shape 567"/>
          <p:cNvSpPr/>
          <p:nvPr/>
        </p:nvSpPr>
        <p:spPr>
          <a:xfrm>
            <a:off x="1778000" y="4546600"/>
            <a:ext cx="4169728" cy="47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Primeros Auxilios: </a:t>
            </a:r>
            <a:r>
              <a:t>Paciente</a:t>
            </a:r>
          </a:p>
        </p:txBody>
      </p:sp>
      <p:pic>
        <p:nvPicPr>
          <p:cNvPr id="568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06109" y="4019697"/>
            <a:ext cx="11171782" cy="8534964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Shape 569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Shape 573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574" name="Shape 574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75" name="Shape 575"/>
          <p:cNvSpPr/>
          <p:nvPr/>
        </p:nvSpPr>
        <p:spPr>
          <a:xfrm>
            <a:off x="10069544" y="2583864"/>
            <a:ext cx="4244913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 Diagrama de actividad</a:t>
            </a:r>
          </a:p>
        </p:txBody>
      </p:sp>
      <p:sp>
        <p:nvSpPr>
          <p:cNvPr id="576" name="Shape 576"/>
          <p:cNvSpPr/>
          <p:nvPr/>
        </p:nvSpPr>
        <p:spPr>
          <a:xfrm>
            <a:off x="1187450" y="3949265"/>
            <a:ext cx="22009100" cy="878032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77" name="Shape 577"/>
          <p:cNvSpPr/>
          <p:nvPr/>
        </p:nvSpPr>
        <p:spPr>
          <a:xfrm>
            <a:off x="1752600" y="4546600"/>
            <a:ext cx="4112895" cy="47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Consulta: </a:t>
            </a:r>
            <a:r>
              <a:t>Paciente, Medico</a:t>
            </a:r>
          </a:p>
        </p:txBody>
      </p:sp>
      <p:pic>
        <p:nvPicPr>
          <p:cNvPr id="578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5087" y="4042736"/>
            <a:ext cx="10713826" cy="8593382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Shape 579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0634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1044066" y="512137"/>
            <a:ext cx="1659637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Indice</a:t>
            </a:r>
          </a:p>
        </p:txBody>
      </p:sp>
      <p:sp>
        <p:nvSpPr>
          <p:cNvPr id="207" name="Shape 207"/>
          <p:cNvSpPr/>
          <p:nvPr/>
        </p:nvSpPr>
        <p:spPr>
          <a:xfrm>
            <a:off x="2000073" y="5114603"/>
            <a:ext cx="2024087" cy="1923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4" invalidUrl="" action="ppaction://hlinksldjump" tgtFrame="" tooltip="" history="1" highlightClick="0" endSnd="0"/>
              </a:rPr>
              <a:t>1.Propósito	</a:t>
            </a:r>
            <a:r>
              <a:rPr>
                <a:hlinkClick r:id="rId4" invalidUrl="" action="ppaction://hlinksldjump" tgtFrame="" tooltip="" history="1" highlightClick="0" endSnd="0"/>
              </a:rPr>
              <a:t>2.Alcance</a:t>
            </a:r>
            <a:r>
              <a:t>	</a:t>
            </a:r>
          </a:p>
          <a:p>
            <a:pPr defTabSz="457200">
              <a:spcBef>
                <a:spcPts val="0"/>
              </a:spcBef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5" invalidUrl="" action="ppaction://hlinksldjump" tgtFrame="" tooltip="" history="1" highlightClick="0" endSnd="0"/>
              </a:rPr>
              <a:t>3.Definiciones</a:t>
            </a:r>
          </a:p>
          <a:p>
            <a:pPr defTabSz="457200">
              <a:spcBef>
                <a:spcPts val="0"/>
              </a:spcBef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5" invalidUrl="" action="ppaction://hlinksldjump" tgtFrame="" tooltip="" history="1" highlightClick="0" endSnd="0"/>
              </a:rPr>
              <a:t>4.Referencias</a:t>
            </a:r>
          </a:p>
          <a:p>
            <a:pPr defTabSz="457200">
              <a:spcBef>
                <a:spcPts val="0"/>
              </a:spcBef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6" invalidUrl="" action="ppaction://hlinksldjump" tgtFrame="" tooltip="" history="1" highlightClick="0" endSnd="0"/>
              </a:rPr>
              <a:t>5.Organizacion del documento</a:t>
            </a:r>
          </a:p>
        </p:txBody>
      </p:sp>
      <p:sp>
        <p:nvSpPr>
          <p:cNvPr id="208" name="Shape 208"/>
          <p:cNvSpPr/>
          <p:nvPr/>
        </p:nvSpPr>
        <p:spPr>
          <a:xfrm>
            <a:off x="20359840" y="5114603"/>
            <a:ext cx="2329943" cy="1923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53670" indent="-153670" defTabSz="457200">
              <a:spcBef>
                <a:spcPts val="0"/>
              </a:spcBef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7" invalidUrl="" action="ppaction://hlinksldjump" tgtFrame="" tooltip="" history="1" highlightClick="0" endSnd="0"/>
              </a:rPr>
              <a:t>Perfil</a:t>
            </a:r>
          </a:p>
          <a:p>
            <a:pPr marL="153670" indent="-153670" defTabSz="457200">
              <a:spcBef>
                <a:spcPts val="0"/>
              </a:spcBef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7" invalidUrl="" action="ppaction://hlinksldjump" tgtFrame="" tooltip="" history="1" highlightClick="0" endSnd="0"/>
              </a:rPr>
              <a:t>Primeros auxilios</a:t>
            </a:r>
          </a:p>
          <a:p>
            <a:pPr marL="153670" indent="-153670" defTabSz="457200">
              <a:spcBef>
                <a:spcPts val="0"/>
              </a:spcBef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8" invalidUrl="" action="ppaction://hlinksldjump" tgtFrame="" tooltip="" history="1" highlightClick="0" endSnd="0"/>
              </a:rPr>
              <a:t>Consulta</a:t>
            </a:r>
          </a:p>
          <a:p>
            <a:pPr marL="153670" indent="-153670" defTabSz="457200">
              <a:spcBef>
                <a:spcPts val="0"/>
              </a:spcBef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8" invalidUrl="" action="ppaction://hlinksldjump" tgtFrame="" tooltip="" history="1" highlightClick="0" endSnd="0"/>
              </a:rPr>
              <a:t>Respuesta</a:t>
            </a:r>
          </a:p>
          <a:p>
            <a:pPr marL="153670" indent="-153670" defTabSz="457200">
              <a:spcBef>
                <a:spcPts val="0"/>
              </a:spcBef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9" invalidUrl="" action="ppaction://hlinksldjump" tgtFrame="" tooltip="" history="1" highlightClick="0" endSnd="0"/>
              </a:rPr>
              <a:t>Paciente</a:t>
            </a:r>
          </a:p>
          <a:p>
            <a:pPr marL="153670" indent="-153670" defTabSz="457200">
              <a:spcBef>
                <a:spcPts val="0"/>
              </a:spcBef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9" invalidUrl="" action="ppaction://hlinksldjump" tgtFrame="" tooltip="" history="1" highlightClick="0" endSnd="0"/>
              </a:rPr>
              <a:t>Medico</a:t>
            </a:r>
          </a:p>
        </p:txBody>
      </p:sp>
      <p:sp>
        <p:nvSpPr>
          <p:cNvPr id="209" name="Shape 209"/>
          <p:cNvSpPr/>
          <p:nvPr/>
        </p:nvSpPr>
        <p:spPr>
          <a:xfrm>
            <a:off x="5772622" y="5530962"/>
            <a:ext cx="3707131" cy="2228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defTabSz="457200">
              <a:spcBef>
                <a:spcPts val="0"/>
              </a:spcBef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0" invalidUrl="" action="ppaction://hlinksldjump" tgtFrame="" tooltip="" history="1" highlightClick="0" endSnd="0"/>
              </a:rPr>
              <a:t>0.Video Presentación</a:t>
            </a:r>
          </a:p>
          <a:p>
            <a:pPr lvl="1" defTabSz="457200">
              <a:spcBef>
                <a:spcPts val="0"/>
              </a:spcBef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1" invalidUrl="" action="ppaction://hlinksldjump" tgtFrame="" tooltip="" history="1" highlightClick="0" endSnd="0"/>
              </a:rPr>
              <a:t>1.Perspectiva del producto</a:t>
            </a:r>
          </a:p>
          <a:p>
            <a:pPr lvl="1" defTabSz="457200">
              <a:spcBef>
                <a:spcPts val="0"/>
              </a:spcBef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2" invalidUrl="" action="ppaction://hlinksldjump" tgtFrame="" tooltip="" history="1" highlightClick="0" endSnd="0"/>
              </a:rPr>
              <a:t>2.Funciones del producto</a:t>
            </a:r>
          </a:p>
          <a:p>
            <a:pPr lvl="1" defTabSz="457200">
              <a:spcBef>
                <a:spcPts val="0"/>
              </a:spcBef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3" invalidUrl="" action="ppaction://hlinksldjump" tgtFrame="" tooltip="" history="1" highlightClick="0" endSnd="0"/>
              </a:rPr>
              <a:t>3.Características del usuario</a:t>
            </a:r>
          </a:p>
          <a:p>
            <a:pPr lvl="1" defTabSz="457200">
              <a:spcBef>
                <a:spcPts val="0"/>
              </a:spcBef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4" invalidUrl="" action="ppaction://hlinksldjump" tgtFrame="" tooltip="" history="1" highlightClick="0" endSnd="0"/>
              </a:rPr>
              <a:t>4.Restricciones	</a:t>
            </a:r>
          </a:p>
          <a:p>
            <a:pPr lvl="1" defTabSz="457200">
              <a:spcBef>
                <a:spcPts val="0"/>
              </a:spcBef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5" invalidUrl="" action="ppaction://hlinksldjump" tgtFrame="" tooltip="" history="1" highlightClick="0" endSnd="0"/>
              </a:rPr>
              <a:t>5.Supuestos y dependencias</a:t>
            </a:r>
          </a:p>
          <a:p>
            <a:pPr lvl="1" defTabSz="457200">
              <a:spcBef>
                <a:spcPts val="0"/>
              </a:spcBef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6" invalidUrl="" action="ppaction://hlinksldjump" tgtFrame="" tooltip="" history="1" highlightClick="0" endSnd="0"/>
              </a:rPr>
              <a:t>6.Requisitos futuros	</a:t>
            </a:r>
          </a:p>
        </p:txBody>
      </p:sp>
      <p:sp>
        <p:nvSpPr>
          <p:cNvPr id="210" name="Shape 210"/>
          <p:cNvSpPr/>
          <p:nvPr/>
        </p:nvSpPr>
        <p:spPr>
          <a:xfrm>
            <a:off x="10203257" y="5757364"/>
            <a:ext cx="3977486" cy="3430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346709" indent="-166369" defTabSz="457200">
              <a:spcBef>
                <a:spcPts val="0"/>
              </a:spcBef>
              <a:buClr>
                <a:srgbClr val="000000"/>
              </a:buClr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7" invalidUrl="" action="ppaction://hlinksldjump" tgtFrame="" tooltip="" history="1" highlightClick="0" endSnd="0"/>
              </a:rPr>
              <a:t>Requisitos externos</a:t>
            </a:r>
          </a:p>
          <a:p>
            <a:pPr lvl="2" marL="571500" indent="-329565" defTabSz="457200">
              <a:spcBef>
                <a:spcPts val="0"/>
              </a:spcBef>
              <a:buClr>
                <a:srgbClr val="000000"/>
              </a:buClr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7" invalidUrl="" action="ppaction://hlinksldjump" tgtFrame="" tooltip="" history="1" highlightClick="0" endSnd="0"/>
              </a:rPr>
              <a:t>Interfaces hardware</a:t>
            </a:r>
            <a:r>
              <a:t>	</a:t>
            </a:r>
          </a:p>
          <a:p>
            <a:pPr lvl="2" marL="571500" indent="-329565" defTabSz="457200">
              <a:spcBef>
                <a:spcPts val="0"/>
              </a:spcBef>
              <a:buClr>
                <a:srgbClr val="000000"/>
              </a:buClr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7" invalidUrl="" action="ppaction://hlinksldjump" tgtFrame="" tooltip="" history="1" highlightClick="0" endSnd="0"/>
              </a:rPr>
              <a:t>Interfaces software</a:t>
            </a:r>
            <a:r>
              <a:t>	</a:t>
            </a:r>
          </a:p>
          <a:p>
            <a:pPr lvl="2" marL="571500" indent="-329565" defTabSz="457200">
              <a:spcBef>
                <a:spcPts val="0"/>
              </a:spcBef>
              <a:buClr>
                <a:srgbClr val="000000"/>
              </a:buClr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7" invalidUrl="" action="ppaction://hlinksldjump" tgtFrame="" tooltip="" history="1" highlightClick="0" endSnd="0"/>
              </a:rPr>
              <a:t>Interfaces de Comunicación</a:t>
            </a:r>
          </a:p>
          <a:p>
            <a:pPr lvl="1" marL="346709" indent="-166369" defTabSz="457200">
              <a:spcBef>
                <a:spcPts val="0"/>
              </a:spcBef>
              <a:buClr>
                <a:srgbClr val="000000"/>
              </a:buClr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8" invalidUrl="" action="ppaction://hlinksldjump" tgtFrame="" tooltip="" history="1" highlightClick="0" endSnd="0"/>
              </a:rPr>
              <a:t>Requisitos funcionales</a:t>
            </a:r>
          </a:p>
          <a:p>
            <a:pPr lvl="2" marL="571500" indent="-329565" defTabSz="457200">
              <a:spcBef>
                <a:spcPts val="0"/>
              </a:spcBef>
              <a:buClr>
                <a:srgbClr val="000000"/>
              </a:buClr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8" invalidUrl="" action="ppaction://hlinksldjump" tgtFrame="" tooltip="" history="1" highlightClick="0" endSnd="0"/>
              </a:rPr>
              <a:t>Gestión de cuentas</a:t>
            </a:r>
          </a:p>
          <a:p>
            <a:pPr lvl="2" marL="571500" indent="-329565" defTabSz="457200">
              <a:spcBef>
                <a:spcPts val="0"/>
              </a:spcBef>
              <a:buClr>
                <a:srgbClr val="000000"/>
              </a:buClr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19" invalidUrl="" action="ppaction://hlinksldjump" tgtFrame="" tooltip="" history="1" highlightClick="0" endSnd="0"/>
              </a:rPr>
              <a:t>Historial clínico</a:t>
            </a:r>
          </a:p>
          <a:p>
            <a:pPr lvl="2" marL="571500" indent="-329565" defTabSz="457200">
              <a:spcBef>
                <a:spcPts val="0"/>
              </a:spcBef>
              <a:buClr>
                <a:srgbClr val="000000"/>
              </a:buClr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20" invalidUrl="" action="ppaction://hlinksldjump" tgtFrame="" tooltip="" history="1" highlightClick="0" endSnd="0"/>
              </a:rPr>
              <a:t>Consultar a un médico</a:t>
            </a:r>
          </a:p>
          <a:p>
            <a:pPr lvl="2" marL="571500" indent="-329565" defTabSz="457200">
              <a:spcBef>
                <a:spcPts val="0"/>
              </a:spcBef>
              <a:buClr>
                <a:srgbClr val="000000"/>
              </a:buClr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21" invalidUrl="" action="ppaction://hlinksldjump" tgtFrame="" tooltip="" history="1" highlightClick="0" endSnd="0"/>
              </a:rPr>
              <a:t>Primeros auxilios</a:t>
            </a:r>
          </a:p>
          <a:p>
            <a:pPr lvl="1" marL="346709" indent="-166369" defTabSz="457200">
              <a:spcBef>
                <a:spcPts val="0"/>
              </a:spcBef>
              <a:buClr>
                <a:srgbClr val="000000"/>
              </a:buClr>
              <a:buSzPct val="100000"/>
              <a:buAutoNum type="arabicPeriod" startAt="1"/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22" invalidUrl="" action="ppaction://hlinksldjump" tgtFrame="" tooltip="" history="1" highlightClick="0" endSnd="0"/>
              </a:rPr>
              <a:t>Diagrama de actividad</a:t>
            </a:r>
            <a:r>
              <a:t>		</a:t>
            </a:r>
          </a:p>
        </p:txBody>
      </p:sp>
      <p:sp>
        <p:nvSpPr>
          <p:cNvPr id="211" name="Shape 211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996710" y="3562138"/>
            <a:ext cx="4030812" cy="622301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2" name="Shape 212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1930318" y="3655091"/>
            <a:ext cx="2163597" cy="43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 Introducción</a:t>
            </a:r>
          </a:p>
        </p:txBody>
      </p:sp>
      <p:sp>
        <p:nvSpPr>
          <p:cNvPr id="213" name="Shape 213">
            <a:hlinkClick r:id="rId10" invalidUrl="" action="ppaction://hlinksldjump" tgtFrame="" tooltip="" history="1" highlightClick="0" endSnd="0"/>
          </p:cNvPr>
          <p:cNvSpPr/>
          <p:nvPr/>
        </p:nvSpPr>
        <p:spPr>
          <a:xfrm>
            <a:off x="5586652" y="3562138"/>
            <a:ext cx="4030812" cy="622301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4" name="Shape 214">
            <a:hlinkClick r:id="rId10" invalidUrl="" action="ppaction://hlinksldjump" tgtFrame="" tooltip="" history="1" highlightClick="0" endSnd="0"/>
          </p:cNvPr>
          <p:cNvSpPr/>
          <p:nvPr/>
        </p:nvSpPr>
        <p:spPr>
          <a:xfrm>
            <a:off x="6590014" y="3655091"/>
            <a:ext cx="2024087" cy="43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Descripción</a:t>
            </a:r>
          </a:p>
        </p:txBody>
      </p:sp>
      <p:sp>
        <p:nvSpPr>
          <p:cNvPr id="215" name="Shape 215">
            <a:hlinkClick r:id="rId17" invalidUrl="" action="ppaction://hlinksldjump" tgtFrame="" tooltip="" history="1" highlightClick="0" endSnd="0"/>
          </p:cNvPr>
          <p:cNvSpPr/>
          <p:nvPr/>
        </p:nvSpPr>
        <p:spPr>
          <a:xfrm>
            <a:off x="10176594" y="3593818"/>
            <a:ext cx="4030811" cy="622301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6" name="Shape 216">
            <a:hlinkClick r:id="rId17" invalidUrl="" action="ppaction://hlinksldjump" tgtFrame="" tooltip="" history="1" highlightClick="0" endSnd="0"/>
          </p:cNvPr>
          <p:cNvSpPr/>
          <p:nvPr/>
        </p:nvSpPr>
        <p:spPr>
          <a:xfrm>
            <a:off x="10529101" y="3680491"/>
            <a:ext cx="3627505" cy="43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 Requisitos específicos</a:t>
            </a:r>
          </a:p>
        </p:txBody>
      </p:sp>
      <p:sp>
        <p:nvSpPr>
          <p:cNvPr id="217" name="Shape 217">
            <a:hlinkClick r:id="rId23" invalidUrl="" action="ppaction://hlinksldjump" tgtFrame="" tooltip="" history="1" highlightClick="0" endSnd="0"/>
          </p:cNvPr>
          <p:cNvSpPr/>
          <p:nvPr/>
        </p:nvSpPr>
        <p:spPr>
          <a:xfrm>
            <a:off x="14766537" y="3625497"/>
            <a:ext cx="4030811" cy="622301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8" name="Shape 218">
            <a:hlinkClick r:id="rId23" invalidUrl="" action="ppaction://hlinksldjump" tgtFrame="" tooltip="" history="1" highlightClick="0" endSnd="0"/>
          </p:cNvPr>
          <p:cNvSpPr/>
          <p:nvPr/>
        </p:nvSpPr>
        <p:spPr>
          <a:xfrm>
            <a:off x="15952123" y="3718449"/>
            <a:ext cx="1659638" cy="436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 Pantallas</a:t>
            </a:r>
          </a:p>
        </p:txBody>
      </p:sp>
      <p:sp>
        <p:nvSpPr>
          <p:cNvPr id="219" name="Shape 219">
            <a:hlinkClick r:id="rId7" invalidUrl="" action="ppaction://hlinksldjump" tgtFrame="" tooltip="" history="1" highlightClick="0" endSnd="0"/>
          </p:cNvPr>
          <p:cNvSpPr/>
          <p:nvPr/>
        </p:nvSpPr>
        <p:spPr>
          <a:xfrm>
            <a:off x="19356478" y="3593818"/>
            <a:ext cx="4030812" cy="622301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0" name="Shape 220">
            <a:hlinkClick r:id="rId7" invalidUrl="" action="ppaction://hlinksldjump" tgtFrame="" tooltip="" history="1" highlightClick="0" endSnd="0"/>
          </p:cNvPr>
          <p:cNvSpPr/>
          <p:nvPr/>
        </p:nvSpPr>
        <p:spPr>
          <a:xfrm>
            <a:off x="20890408" y="3718449"/>
            <a:ext cx="962952" cy="436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5 CRC</a:t>
            </a:r>
          </a:p>
        </p:txBody>
      </p:sp>
      <p:sp>
        <p:nvSpPr>
          <p:cNvPr id="221" name="Shape 221"/>
          <p:cNvSpPr/>
          <p:nvPr/>
        </p:nvSpPr>
        <p:spPr>
          <a:xfrm>
            <a:off x="936906" y="4844943"/>
            <a:ext cx="4150420" cy="2462610"/>
          </a:xfrm>
          <a:prstGeom prst="roundRect">
            <a:avLst>
              <a:gd name="adj" fmla="val 32015"/>
            </a:avLst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2" name="Shape 222"/>
          <p:cNvSpPr/>
          <p:nvPr/>
        </p:nvSpPr>
        <p:spPr>
          <a:xfrm>
            <a:off x="5526848" y="4844943"/>
            <a:ext cx="4150420" cy="3600127"/>
          </a:xfrm>
          <a:prstGeom prst="roundRect">
            <a:avLst>
              <a:gd name="adj" fmla="val 21900"/>
            </a:avLst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3" name="Shape 223"/>
          <p:cNvSpPr/>
          <p:nvPr/>
        </p:nvSpPr>
        <p:spPr>
          <a:xfrm>
            <a:off x="10116790" y="4844943"/>
            <a:ext cx="4150420" cy="5255754"/>
          </a:xfrm>
          <a:prstGeom prst="roundRect">
            <a:avLst>
              <a:gd name="adj" fmla="val 18996"/>
            </a:avLst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4" name="Shape 224"/>
          <p:cNvSpPr/>
          <p:nvPr/>
        </p:nvSpPr>
        <p:spPr>
          <a:xfrm>
            <a:off x="14706731" y="4844943"/>
            <a:ext cx="4150421" cy="3600127"/>
          </a:xfrm>
          <a:prstGeom prst="roundRect">
            <a:avLst>
              <a:gd name="adj" fmla="val 21900"/>
            </a:avLst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5" name="Shape 225"/>
          <p:cNvSpPr/>
          <p:nvPr/>
        </p:nvSpPr>
        <p:spPr>
          <a:xfrm>
            <a:off x="19296674" y="4879236"/>
            <a:ext cx="4150421" cy="2394024"/>
          </a:xfrm>
          <a:prstGeom prst="roundRect">
            <a:avLst>
              <a:gd name="adj" fmla="val 32933"/>
            </a:avLst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6" name="Shape 226"/>
          <p:cNvSpPr/>
          <p:nvPr/>
        </p:nvSpPr>
        <p:spPr>
          <a:xfrm>
            <a:off x="15219207" y="5530962"/>
            <a:ext cx="3196083" cy="2228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23" invalidUrl="" action="ppaction://hlinksldjump" tgtFrame="" tooltip="" history="1" highlightClick="0" endSnd="0"/>
              </a:rPr>
              <a:t>0.Link pantallas navegable</a:t>
            </a:r>
          </a:p>
          <a:p>
            <a:pPr defTabSz="457200">
              <a:spcBef>
                <a:spcPts val="0"/>
              </a:spcBef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24" invalidUrl="" action="ppaction://hlinksldjump" tgtFrame="" tooltip="" history="1" highlightClick="0" endSnd="0"/>
              </a:rPr>
              <a:t>1.Inicio sesión</a:t>
            </a:r>
          </a:p>
          <a:p>
            <a:pPr defTabSz="457200">
              <a:spcBef>
                <a:spcPts val="0"/>
              </a:spcBef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25" invalidUrl="" action="ppaction://hlinksldjump" tgtFrame="" tooltip="" history="1" highlightClick="0" endSnd="0"/>
              </a:rPr>
              <a:t>2.Home</a:t>
            </a:r>
          </a:p>
          <a:p>
            <a:pPr defTabSz="457200">
              <a:spcBef>
                <a:spcPts val="0"/>
              </a:spcBef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26" invalidUrl="" action="ppaction://hlinksldjump" tgtFrame="" tooltip="" history="1" highlightClick="0" endSnd="0"/>
              </a:rPr>
              <a:t>3.Primeros auxilios</a:t>
            </a:r>
          </a:p>
          <a:p>
            <a:pPr defTabSz="457200">
              <a:spcBef>
                <a:spcPts val="0"/>
              </a:spcBef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27" invalidUrl="" action="ppaction://hlinksldjump" tgtFrame="" tooltip="" history="1" highlightClick="0" endSnd="0"/>
              </a:rPr>
              <a:t>4.Preguntar a un medico</a:t>
            </a:r>
          </a:p>
          <a:p>
            <a:pPr defTabSz="457200">
              <a:spcBef>
                <a:spcPts val="0"/>
              </a:spcBef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28" invalidUrl="" action="ppaction://hlinksldjump" tgtFrame="" tooltip="" history="1" highlightClick="0" endSnd="0"/>
              </a:rPr>
              <a:t>5.Tu historial</a:t>
            </a:r>
          </a:p>
          <a:p>
            <a:pPr defTabSz="457200">
              <a:spcBef>
                <a:spcPts val="0"/>
              </a:spcBef>
              <a:defRPr sz="2000">
                <a:solidFill>
                  <a:srgbClr val="22222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29" invalidUrl="" action="ppaction://hlinksldjump" tgtFrame="" tooltip="" history="1" highlightClick="0" endSnd="0"/>
              </a:rPr>
              <a:t>6.Cuenta usuario</a:t>
            </a:r>
          </a:p>
        </p:txBody>
      </p:sp>
      <p:sp>
        <p:nvSpPr>
          <p:cNvPr id="227" name="Shape 227"/>
          <p:cNvSpPr/>
          <p:nvPr>
            <p:ph type="sldNum" sz="quarter" idx="4294967295"/>
          </p:nvPr>
        </p:nvSpPr>
        <p:spPr>
          <a:xfrm>
            <a:off x="23183790" y="584200"/>
            <a:ext cx="382626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Shape 583"/>
          <p:cNvSpPr/>
          <p:nvPr/>
        </p:nvSpPr>
        <p:spPr>
          <a:xfrm>
            <a:off x="1044066" y="512137"/>
            <a:ext cx="648595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3. Requisitos específicos</a:t>
            </a:r>
          </a:p>
        </p:txBody>
      </p:sp>
      <p:sp>
        <p:nvSpPr>
          <p:cNvPr id="584" name="Shape 584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5" name="Shape 585"/>
          <p:cNvSpPr/>
          <p:nvPr/>
        </p:nvSpPr>
        <p:spPr>
          <a:xfrm>
            <a:off x="10069544" y="2583864"/>
            <a:ext cx="4244913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 Diagrama de actividad</a:t>
            </a:r>
          </a:p>
        </p:txBody>
      </p:sp>
      <p:sp>
        <p:nvSpPr>
          <p:cNvPr id="586" name="Shape 586"/>
          <p:cNvSpPr/>
          <p:nvPr/>
        </p:nvSpPr>
        <p:spPr>
          <a:xfrm>
            <a:off x="1187450" y="3949265"/>
            <a:ext cx="22009100" cy="878032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7" name="Shape 587"/>
          <p:cNvSpPr/>
          <p:nvPr/>
        </p:nvSpPr>
        <p:spPr>
          <a:xfrm>
            <a:off x="1752599" y="4546600"/>
            <a:ext cx="5157471" cy="47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Historial Clínico: </a:t>
            </a:r>
            <a:r>
              <a:t>Paciente, Medico</a:t>
            </a:r>
          </a:p>
        </p:txBody>
      </p:sp>
      <p:pic>
        <p:nvPicPr>
          <p:cNvPr id="588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33622" y="4056073"/>
            <a:ext cx="10569464" cy="8648563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Shape 589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Shape 593"/>
          <p:cNvSpPr/>
          <p:nvPr/>
        </p:nvSpPr>
        <p:spPr>
          <a:xfrm>
            <a:off x="1044066" y="512137"/>
            <a:ext cx="30781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Pantallas</a:t>
            </a:r>
          </a:p>
        </p:txBody>
      </p:sp>
      <p:sp>
        <p:nvSpPr>
          <p:cNvPr id="594" name="Shape 594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5" name="Shape 595"/>
          <p:cNvSpPr/>
          <p:nvPr/>
        </p:nvSpPr>
        <p:spPr>
          <a:xfrm>
            <a:off x="10731272" y="2583864"/>
            <a:ext cx="3167531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0 Link Navegable</a:t>
            </a:r>
          </a:p>
        </p:txBody>
      </p:sp>
      <p:sp>
        <p:nvSpPr>
          <p:cNvPr id="596" name="Shape 596"/>
          <p:cNvSpPr/>
          <p:nvPr/>
        </p:nvSpPr>
        <p:spPr>
          <a:xfrm>
            <a:off x="8979382" y="9715500"/>
            <a:ext cx="6671311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Pincha en la imagen para simular la aplicación</a:t>
            </a:r>
          </a:p>
        </p:txBody>
      </p:sp>
      <p:pic>
        <p:nvPicPr>
          <p:cNvPr id="597" name="pasted-image.tiff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64749" y="6477000"/>
            <a:ext cx="4254501" cy="2971800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Shape 598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99" name="Shape 599"/>
          <p:cNvSpPr/>
          <p:nvPr/>
        </p:nvSpPr>
        <p:spPr>
          <a:xfrm>
            <a:off x="4158089" y="4270306"/>
            <a:ext cx="16067822" cy="8309822"/>
          </a:xfrm>
          <a:prstGeom prst="roundRect">
            <a:avLst>
              <a:gd name="adj" fmla="val 9488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0" name="Shape 600"/>
          <p:cNvSpPr/>
          <p:nvPr/>
        </p:nvSpPr>
        <p:spPr>
          <a:xfrm>
            <a:off x="7022356" y="11631117"/>
            <a:ext cx="1074054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enlace: https://xd.adobe.com/view/98529cb0-0d3b-46e7-b5f3-93ec37f6df39/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Shape 604"/>
          <p:cNvSpPr/>
          <p:nvPr/>
        </p:nvSpPr>
        <p:spPr>
          <a:xfrm>
            <a:off x="1044066" y="512137"/>
            <a:ext cx="30781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Pantallas</a:t>
            </a:r>
          </a:p>
        </p:txBody>
      </p:sp>
      <p:sp>
        <p:nvSpPr>
          <p:cNvPr id="605" name="Shape 605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6" name="Shape 606"/>
          <p:cNvSpPr/>
          <p:nvPr/>
        </p:nvSpPr>
        <p:spPr>
          <a:xfrm>
            <a:off x="10800710" y="2583864"/>
            <a:ext cx="2782580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 Iniciar sesión</a:t>
            </a:r>
          </a:p>
        </p:txBody>
      </p:sp>
      <p:sp>
        <p:nvSpPr>
          <p:cNvPr id="607" name="Shape 607"/>
          <p:cNvSpPr/>
          <p:nvPr/>
        </p:nvSpPr>
        <p:spPr>
          <a:xfrm>
            <a:off x="1187450" y="3949265"/>
            <a:ext cx="22009100" cy="878032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610" name="Group 610"/>
          <p:cNvGrpSpPr/>
          <p:nvPr/>
        </p:nvGrpSpPr>
        <p:grpSpPr>
          <a:xfrm>
            <a:off x="1872519" y="4393162"/>
            <a:ext cx="9160518" cy="7424507"/>
            <a:chOff x="0" y="0"/>
            <a:chExt cx="9160516" cy="7424506"/>
          </a:xfrm>
        </p:grpSpPr>
        <p:pic>
          <p:nvPicPr>
            <p:cNvPr id="609" name="image6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3419"/>
            <a:stretch>
              <a:fillRect/>
            </a:stretch>
          </p:blipFill>
          <p:spPr>
            <a:xfrm>
              <a:off x="203200" y="203199"/>
              <a:ext cx="8754117" cy="698000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08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9160518" cy="7424508"/>
            </a:xfrm>
            <a:prstGeom prst="rect">
              <a:avLst/>
            </a:prstGeom>
            <a:effectLst/>
          </p:spPr>
        </p:pic>
      </p:grpSp>
      <p:sp>
        <p:nvSpPr>
          <p:cNvPr id="611" name="Shape 611"/>
          <p:cNvSpPr/>
          <p:nvPr/>
        </p:nvSpPr>
        <p:spPr>
          <a:xfrm>
            <a:off x="14736282" y="6994927"/>
            <a:ext cx="6003216" cy="222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49580" algn="just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Se llevará a cabo el control de cuentas con el propósito de distinguir el tipo de usuarios que podrán acceder al sistema (pacientes y personal sanitario).</a:t>
            </a:r>
          </a:p>
        </p:txBody>
      </p:sp>
      <p:sp>
        <p:nvSpPr>
          <p:cNvPr id="612" name="Shape 612"/>
          <p:cNvSpPr/>
          <p:nvPr/>
        </p:nvSpPr>
        <p:spPr>
          <a:xfrm>
            <a:off x="5387807" y="11970311"/>
            <a:ext cx="2129943" cy="349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1700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>
              <a:defRPr i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Pantalla 1, Inicio Sesión</a:t>
            </a:r>
          </a:p>
        </p:txBody>
      </p:sp>
      <p:sp>
        <p:nvSpPr>
          <p:cNvPr id="613" name="Shape 613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Shape 617"/>
          <p:cNvSpPr/>
          <p:nvPr/>
        </p:nvSpPr>
        <p:spPr>
          <a:xfrm>
            <a:off x="1044066" y="512137"/>
            <a:ext cx="30781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Pantallas</a:t>
            </a:r>
          </a:p>
        </p:txBody>
      </p:sp>
      <p:sp>
        <p:nvSpPr>
          <p:cNvPr id="618" name="Shape 618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19" name="Shape 619"/>
          <p:cNvSpPr/>
          <p:nvPr/>
        </p:nvSpPr>
        <p:spPr>
          <a:xfrm>
            <a:off x="11446162" y="2583864"/>
            <a:ext cx="1491677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Home</a:t>
            </a:r>
          </a:p>
        </p:txBody>
      </p:sp>
      <p:sp>
        <p:nvSpPr>
          <p:cNvPr id="620" name="Shape 620"/>
          <p:cNvSpPr/>
          <p:nvPr/>
        </p:nvSpPr>
        <p:spPr>
          <a:xfrm>
            <a:off x="1187450" y="3949265"/>
            <a:ext cx="22009100" cy="878032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21" name="Shape 621"/>
          <p:cNvSpPr/>
          <p:nvPr/>
        </p:nvSpPr>
        <p:spPr>
          <a:xfrm>
            <a:off x="14736283" y="6776519"/>
            <a:ext cx="6003216" cy="2657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49580" algn="just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Posiciona al usuario en la pantalla principal del sistema  y le permite que seleccione una tarea a realizar. En cualquier momento puede volver a esta pantalla cliqueando en el botón Home.</a:t>
            </a:r>
          </a:p>
        </p:txBody>
      </p:sp>
      <p:sp>
        <p:nvSpPr>
          <p:cNvPr id="622" name="Shape 622"/>
          <p:cNvSpPr/>
          <p:nvPr/>
        </p:nvSpPr>
        <p:spPr>
          <a:xfrm>
            <a:off x="5473509" y="11970311"/>
            <a:ext cx="1653883" cy="349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1700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>
              <a:defRPr i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Pantalla 2, Home.</a:t>
            </a:r>
          </a:p>
        </p:txBody>
      </p:sp>
      <p:grpSp>
        <p:nvGrpSpPr>
          <p:cNvPr id="625" name="Group 625"/>
          <p:cNvGrpSpPr/>
          <p:nvPr/>
        </p:nvGrpSpPr>
        <p:grpSpPr>
          <a:xfrm>
            <a:off x="1866899" y="4394200"/>
            <a:ext cx="8867103" cy="7429500"/>
            <a:chOff x="0" y="0"/>
            <a:chExt cx="8867101" cy="7429500"/>
          </a:xfrm>
        </p:grpSpPr>
        <p:pic>
          <p:nvPicPr>
            <p:cNvPr id="624" name="image7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199" y="203200"/>
              <a:ext cx="8460703" cy="698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23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8867103" cy="7429500"/>
            </a:xfrm>
            <a:prstGeom prst="rect">
              <a:avLst/>
            </a:prstGeom>
            <a:effectLst/>
          </p:spPr>
        </p:pic>
      </p:grpSp>
      <p:sp>
        <p:nvSpPr>
          <p:cNvPr id="626" name="Shape 626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Shape 630"/>
          <p:cNvSpPr/>
          <p:nvPr/>
        </p:nvSpPr>
        <p:spPr>
          <a:xfrm>
            <a:off x="1044066" y="512137"/>
            <a:ext cx="30781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Pantallas</a:t>
            </a:r>
          </a:p>
        </p:txBody>
      </p:sp>
      <p:sp>
        <p:nvSpPr>
          <p:cNvPr id="631" name="Shape 631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32" name="Shape 632"/>
          <p:cNvSpPr/>
          <p:nvPr/>
        </p:nvSpPr>
        <p:spPr>
          <a:xfrm>
            <a:off x="10471961" y="2583864"/>
            <a:ext cx="3440079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 Primeros Auxilios</a:t>
            </a:r>
          </a:p>
        </p:txBody>
      </p:sp>
      <p:sp>
        <p:nvSpPr>
          <p:cNvPr id="633" name="Shape 633"/>
          <p:cNvSpPr/>
          <p:nvPr/>
        </p:nvSpPr>
        <p:spPr>
          <a:xfrm>
            <a:off x="1187450" y="3949265"/>
            <a:ext cx="22009100" cy="878032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34" name="Shape 634"/>
          <p:cNvSpPr/>
          <p:nvPr/>
        </p:nvSpPr>
        <p:spPr>
          <a:xfrm>
            <a:off x="14736283" y="7213335"/>
            <a:ext cx="6003216" cy="1784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9580" algn="just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Permite </a:t>
            </a: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ver los posibles síntomas a consultar o en el caso de ser un profesional sanitario, puede editar los síntomas existentes o agregar otros.</a:t>
            </a:r>
          </a:p>
        </p:txBody>
      </p:sp>
      <p:sp>
        <p:nvSpPr>
          <p:cNvPr id="635" name="Shape 635"/>
          <p:cNvSpPr/>
          <p:nvPr/>
        </p:nvSpPr>
        <p:spPr>
          <a:xfrm>
            <a:off x="5416022" y="11970311"/>
            <a:ext cx="2553756" cy="349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1700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>
              <a:defRPr i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Pantalla 3, Primeros Auxilios.</a:t>
            </a:r>
          </a:p>
        </p:txBody>
      </p:sp>
      <p:sp>
        <p:nvSpPr>
          <p:cNvPr id="636" name="Shape 636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639" name="Group 639"/>
          <p:cNvGrpSpPr/>
          <p:nvPr/>
        </p:nvGrpSpPr>
        <p:grpSpPr>
          <a:xfrm>
            <a:off x="1866900" y="4387911"/>
            <a:ext cx="8864601" cy="7417298"/>
            <a:chOff x="0" y="0"/>
            <a:chExt cx="8864600" cy="7417297"/>
          </a:xfrm>
        </p:grpSpPr>
        <p:pic>
          <p:nvPicPr>
            <p:cNvPr id="638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200" y="203199"/>
              <a:ext cx="8458201" cy="697279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37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8864601" cy="741729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Shape 643"/>
          <p:cNvSpPr/>
          <p:nvPr/>
        </p:nvSpPr>
        <p:spPr>
          <a:xfrm>
            <a:off x="1044066" y="512137"/>
            <a:ext cx="30781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Pantallas</a:t>
            </a:r>
          </a:p>
        </p:txBody>
      </p:sp>
      <p:sp>
        <p:nvSpPr>
          <p:cNvPr id="644" name="Shape 644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45" name="Shape 645"/>
          <p:cNvSpPr/>
          <p:nvPr/>
        </p:nvSpPr>
        <p:spPr>
          <a:xfrm>
            <a:off x="11039794" y="2583864"/>
            <a:ext cx="2304412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 Preguntar</a:t>
            </a:r>
          </a:p>
        </p:txBody>
      </p:sp>
      <p:sp>
        <p:nvSpPr>
          <p:cNvPr id="646" name="Shape 646"/>
          <p:cNvSpPr/>
          <p:nvPr/>
        </p:nvSpPr>
        <p:spPr>
          <a:xfrm>
            <a:off x="1187450" y="3949265"/>
            <a:ext cx="22009100" cy="878032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47" name="Shape 647"/>
          <p:cNvSpPr/>
          <p:nvPr/>
        </p:nvSpPr>
        <p:spPr>
          <a:xfrm>
            <a:off x="14736283" y="6776519"/>
            <a:ext cx="6003216" cy="2657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9580" algn="just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El usuario </a:t>
            </a: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puede redactar una pregunta o duda o ver  preguntas realizadas con anterioridad. En caso de ser usuario sanitario, puede contestar alguna pregunta realiza por un usuario paciente.</a:t>
            </a:r>
          </a:p>
        </p:txBody>
      </p:sp>
      <p:sp>
        <p:nvSpPr>
          <p:cNvPr id="648" name="Shape 648"/>
          <p:cNvSpPr/>
          <p:nvPr/>
        </p:nvSpPr>
        <p:spPr>
          <a:xfrm>
            <a:off x="5302131" y="11996364"/>
            <a:ext cx="1997596" cy="349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1700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>
              <a:defRPr i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Pantalla 4, Preguntas.</a:t>
            </a:r>
          </a:p>
        </p:txBody>
      </p:sp>
      <p:grpSp>
        <p:nvGrpSpPr>
          <p:cNvPr id="651" name="Group 651"/>
          <p:cNvGrpSpPr/>
          <p:nvPr/>
        </p:nvGrpSpPr>
        <p:grpSpPr>
          <a:xfrm>
            <a:off x="1866899" y="4394200"/>
            <a:ext cx="8868059" cy="7429501"/>
            <a:chOff x="0" y="0"/>
            <a:chExt cx="8868057" cy="7429500"/>
          </a:xfrm>
        </p:grpSpPr>
        <p:pic>
          <p:nvPicPr>
            <p:cNvPr id="650" name="image9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199" y="203200"/>
              <a:ext cx="8461659" cy="698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49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8868059" cy="7429500"/>
            </a:xfrm>
            <a:prstGeom prst="rect">
              <a:avLst/>
            </a:prstGeom>
            <a:effectLst/>
          </p:spPr>
        </p:pic>
      </p:grpSp>
      <p:sp>
        <p:nvSpPr>
          <p:cNvPr id="652" name="Shape 652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55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656" name="Shape 656"/>
          <p:cNvSpPr/>
          <p:nvPr/>
        </p:nvSpPr>
        <p:spPr>
          <a:xfrm>
            <a:off x="1044066" y="512137"/>
            <a:ext cx="30781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Pantallas</a:t>
            </a:r>
          </a:p>
        </p:txBody>
      </p:sp>
      <p:sp>
        <p:nvSpPr>
          <p:cNvPr id="657" name="Shape 657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58" name="Shape 658"/>
          <p:cNvSpPr/>
          <p:nvPr/>
        </p:nvSpPr>
        <p:spPr>
          <a:xfrm>
            <a:off x="10581676" y="2583864"/>
            <a:ext cx="3220648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5 Historial Clínico</a:t>
            </a:r>
          </a:p>
        </p:txBody>
      </p:sp>
      <p:sp>
        <p:nvSpPr>
          <p:cNvPr id="659" name="Shape 659"/>
          <p:cNvSpPr/>
          <p:nvPr/>
        </p:nvSpPr>
        <p:spPr>
          <a:xfrm>
            <a:off x="1187450" y="3949265"/>
            <a:ext cx="22009100" cy="878032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60" name="Shape 660"/>
          <p:cNvSpPr/>
          <p:nvPr/>
        </p:nvSpPr>
        <p:spPr>
          <a:xfrm>
            <a:off x="14736283" y="6776519"/>
            <a:ext cx="6003216" cy="2657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9580" algn="just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El usuario </a:t>
            </a: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puede redactar una pregunta o duda o ver  preguntas realizadas con anterioridad. En caso de ser usuario sanitario, puede contestar alguna pregunta realiza por un usuario paciente.</a:t>
            </a:r>
          </a:p>
        </p:txBody>
      </p:sp>
      <p:sp>
        <p:nvSpPr>
          <p:cNvPr id="661" name="Shape 661"/>
          <p:cNvSpPr/>
          <p:nvPr/>
        </p:nvSpPr>
        <p:spPr>
          <a:xfrm>
            <a:off x="5102205" y="11996364"/>
            <a:ext cx="2393990" cy="34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1700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>
              <a:defRPr i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Pantalla 5, Historial Clínico.</a:t>
            </a:r>
          </a:p>
        </p:txBody>
      </p:sp>
      <p:grpSp>
        <p:nvGrpSpPr>
          <p:cNvPr id="664" name="Group 664"/>
          <p:cNvGrpSpPr/>
          <p:nvPr/>
        </p:nvGrpSpPr>
        <p:grpSpPr>
          <a:xfrm>
            <a:off x="1866900" y="4394199"/>
            <a:ext cx="8864601" cy="7427437"/>
            <a:chOff x="0" y="0"/>
            <a:chExt cx="8864600" cy="7427435"/>
          </a:xfrm>
        </p:grpSpPr>
        <p:pic>
          <p:nvPicPr>
            <p:cNvPr id="663" name="image10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200" y="203199"/>
              <a:ext cx="8458200" cy="698293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62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8864600" cy="7427437"/>
            </a:xfrm>
            <a:prstGeom prst="rect">
              <a:avLst/>
            </a:prstGeom>
            <a:effectLst/>
          </p:spPr>
        </p:pic>
      </p:grpSp>
      <p:sp>
        <p:nvSpPr>
          <p:cNvPr id="665" name="Shape 665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Shape 669"/>
          <p:cNvSpPr/>
          <p:nvPr/>
        </p:nvSpPr>
        <p:spPr>
          <a:xfrm>
            <a:off x="1044066" y="512137"/>
            <a:ext cx="30781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4. Pantallas</a:t>
            </a:r>
          </a:p>
        </p:txBody>
      </p:sp>
      <p:sp>
        <p:nvSpPr>
          <p:cNvPr id="670" name="Shape 670"/>
          <p:cNvSpPr/>
          <p:nvPr/>
        </p:nvSpPr>
        <p:spPr>
          <a:xfrm>
            <a:off x="978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71" name="Shape 671"/>
          <p:cNvSpPr/>
          <p:nvPr/>
        </p:nvSpPr>
        <p:spPr>
          <a:xfrm>
            <a:off x="11315185" y="2583864"/>
            <a:ext cx="1753630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6 Cuenta</a:t>
            </a:r>
          </a:p>
        </p:txBody>
      </p:sp>
      <p:sp>
        <p:nvSpPr>
          <p:cNvPr id="672" name="Shape 672"/>
          <p:cNvSpPr/>
          <p:nvPr/>
        </p:nvSpPr>
        <p:spPr>
          <a:xfrm>
            <a:off x="1187450" y="3949265"/>
            <a:ext cx="22009100" cy="878032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73" name="Shape 673"/>
          <p:cNvSpPr/>
          <p:nvPr/>
        </p:nvSpPr>
        <p:spPr>
          <a:xfrm>
            <a:off x="14736283" y="6776519"/>
            <a:ext cx="6003216" cy="2657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9580" algn="just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El usuario </a:t>
            </a: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puede redactar una pregunta o duda o ver  preguntas realizadas con anterioridad. En caso de ser usuario sanitario, puede contestar alguna pregunta realiza por un usuario paciente.</a:t>
            </a:r>
          </a:p>
        </p:txBody>
      </p:sp>
      <p:sp>
        <p:nvSpPr>
          <p:cNvPr id="674" name="Shape 674"/>
          <p:cNvSpPr/>
          <p:nvPr/>
        </p:nvSpPr>
        <p:spPr>
          <a:xfrm>
            <a:off x="5742565" y="11996364"/>
            <a:ext cx="1753630" cy="34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i="1" sz="1700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>
              <a:defRPr i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Pantalla 6, Cuenta.</a:t>
            </a:r>
          </a:p>
        </p:txBody>
      </p:sp>
      <p:grpSp>
        <p:nvGrpSpPr>
          <p:cNvPr id="677" name="Group 677"/>
          <p:cNvGrpSpPr/>
          <p:nvPr/>
        </p:nvGrpSpPr>
        <p:grpSpPr>
          <a:xfrm>
            <a:off x="1866900" y="4394199"/>
            <a:ext cx="8864601" cy="7427437"/>
            <a:chOff x="0" y="0"/>
            <a:chExt cx="8864600" cy="7427435"/>
          </a:xfrm>
        </p:grpSpPr>
        <p:pic>
          <p:nvPicPr>
            <p:cNvPr id="676" name="image1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200" y="203199"/>
              <a:ext cx="8458200" cy="698293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75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8864600" cy="7427437"/>
            </a:xfrm>
            <a:prstGeom prst="rect">
              <a:avLst/>
            </a:prstGeom>
            <a:effectLst/>
          </p:spPr>
        </p:pic>
      </p:grpSp>
      <p:sp>
        <p:nvSpPr>
          <p:cNvPr id="678" name="Shape 678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81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682" name="Shape 682"/>
          <p:cNvSpPr/>
          <p:nvPr/>
        </p:nvSpPr>
        <p:spPr>
          <a:xfrm>
            <a:off x="1044066" y="512137"/>
            <a:ext cx="1966533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5. CRC</a:t>
            </a:r>
          </a:p>
        </p:txBody>
      </p:sp>
      <p:sp>
        <p:nvSpPr>
          <p:cNvPr id="683" name="Shape 683"/>
          <p:cNvSpPr/>
          <p:nvPr/>
        </p:nvSpPr>
        <p:spPr>
          <a:xfrm>
            <a:off x="4700559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84" name="Shape 684"/>
          <p:cNvSpPr/>
          <p:nvPr/>
        </p:nvSpPr>
        <p:spPr>
          <a:xfrm>
            <a:off x="5903835" y="2583864"/>
            <a:ext cx="2416330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 Clase Perfil</a:t>
            </a:r>
          </a:p>
        </p:txBody>
      </p:sp>
      <p:sp>
        <p:nvSpPr>
          <p:cNvPr id="685" name="Shape 685"/>
          <p:cNvSpPr/>
          <p:nvPr/>
        </p:nvSpPr>
        <p:spPr>
          <a:xfrm>
            <a:off x="3872765" y="3949265"/>
            <a:ext cx="6478470" cy="9232695"/>
          </a:xfrm>
          <a:prstGeom prst="roundRect">
            <a:avLst>
              <a:gd name="adj" fmla="val 13332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86" name="Shape 686"/>
          <p:cNvSpPr/>
          <p:nvPr/>
        </p:nvSpPr>
        <p:spPr>
          <a:xfrm>
            <a:off x="4617971" y="4863055"/>
            <a:ext cx="4988058" cy="6117127"/>
          </a:xfrm>
          <a:prstGeom prst="roundRect">
            <a:avLst>
              <a:gd name="adj" fmla="val 12341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87" name="Shape 687"/>
          <p:cNvSpPr/>
          <p:nvPr/>
        </p:nvSpPr>
        <p:spPr>
          <a:xfrm>
            <a:off x="5007127" y="5030107"/>
            <a:ext cx="4599788" cy="5783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b="1"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Responsabilidades: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Atributo </a:t>
            </a:r>
            <a:r>
              <a:rPr>
                <a:uFill>
                  <a:solidFill>
                    <a:srgbClr val="4F81BD"/>
                  </a:solidFill>
                </a:uFill>
              </a:rPr>
              <a:t>user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Nombre único de usuario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Atributo </a:t>
            </a:r>
            <a:r>
              <a:rPr>
                <a:uFill>
                  <a:solidFill>
                    <a:srgbClr val="4F81BD"/>
                  </a:solidFill>
                </a:uFill>
              </a:rPr>
              <a:t>password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Password del usuario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Atributo </a:t>
            </a:r>
            <a:r>
              <a:rPr>
                <a:uFill>
                  <a:solidFill>
                    <a:srgbClr val="4F81BD"/>
                  </a:solidFill>
                </a:uFill>
              </a:rPr>
              <a:t>nombre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Nombre del usuario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Atributo </a:t>
            </a:r>
            <a:r>
              <a:rPr>
                <a:uFill>
                  <a:solidFill>
                    <a:srgbClr val="4F81BD"/>
                  </a:solidFill>
                </a:uFill>
              </a:rPr>
              <a:t>apellidos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Apellidos del usuario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Atributo </a:t>
            </a:r>
            <a:r>
              <a:rPr>
                <a:uFill>
                  <a:solidFill>
                    <a:srgbClr val="4F81BD"/>
                  </a:solidFill>
                </a:uFill>
              </a:rPr>
              <a:t>fechaNac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Fecha de nacimiento del paciente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Atributo </a:t>
            </a:r>
            <a:r>
              <a:rPr>
                <a:uFill>
                  <a:solidFill>
                    <a:srgbClr val="4F81BD"/>
                  </a:solidFill>
                </a:uFill>
              </a:rPr>
              <a:t>fechaAlta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Fecha de alta en el sistema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Atributo </a:t>
            </a:r>
            <a:r>
              <a:rPr>
                <a:uFill>
                  <a:solidFill>
                    <a:srgbClr val="4F81BD"/>
                  </a:solidFill>
                </a:uFill>
              </a:rPr>
              <a:t>info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Información del usuario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(alergias, patologías, etc.)</a:t>
            </a:r>
          </a:p>
        </p:txBody>
      </p:sp>
      <p:sp>
        <p:nvSpPr>
          <p:cNvPr id="688" name="Shape 688"/>
          <p:cNvSpPr/>
          <p:nvPr/>
        </p:nvSpPr>
        <p:spPr>
          <a:xfrm>
            <a:off x="4617971" y="11273981"/>
            <a:ext cx="4988058" cy="1544727"/>
          </a:xfrm>
          <a:prstGeom prst="roundRect">
            <a:avLst>
              <a:gd name="adj" fmla="val 3984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89" name="Shape 689"/>
          <p:cNvSpPr/>
          <p:nvPr/>
        </p:nvSpPr>
        <p:spPr>
          <a:xfrm>
            <a:off x="5032527" y="11288433"/>
            <a:ext cx="2416329" cy="1515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F81BD"/>
                </a:solidFill>
                <a:uFill>
                  <a:solidFill>
                    <a:srgbClr val="4F81BD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Métodos </a:t>
            </a:r>
            <a:r>
              <a:t>escribir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F81BD"/>
                </a:solidFill>
                <a:uFill>
                  <a:solidFill>
                    <a:srgbClr val="4F81BD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modificar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F81BD"/>
                </a:solidFill>
                <a:uFill>
                  <a:solidFill>
                    <a:srgbClr val="4F81BD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borrar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4F81BD"/>
                </a:solidFill>
                <a:uFill>
                  <a:solidFill>
                    <a:srgbClr val="4F81BD"/>
                  </a:solidFill>
                </a:uFill>
              </a:rPr>
              <a:t>consultar</a:t>
            </a:r>
          </a:p>
        </p:txBody>
      </p:sp>
      <p:sp>
        <p:nvSpPr>
          <p:cNvPr id="690" name="Shape 690"/>
          <p:cNvSpPr/>
          <p:nvPr/>
        </p:nvSpPr>
        <p:spPr>
          <a:xfrm>
            <a:off x="5616092" y="4122011"/>
            <a:ext cx="2991816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Super clase, Perfil</a:t>
            </a:r>
          </a:p>
        </p:txBody>
      </p:sp>
      <p:sp>
        <p:nvSpPr>
          <p:cNvPr id="691" name="Shape 691"/>
          <p:cNvSpPr/>
          <p:nvPr/>
        </p:nvSpPr>
        <p:spPr>
          <a:xfrm>
            <a:off x="14687488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92" name="Shape 692"/>
          <p:cNvSpPr/>
          <p:nvPr/>
        </p:nvSpPr>
        <p:spPr>
          <a:xfrm>
            <a:off x="14824435" y="2583864"/>
            <a:ext cx="4599788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Clase Primeros Auxilios</a:t>
            </a:r>
          </a:p>
        </p:txBody>
      </p:sp>
      <p:sp>
        <p:nvSpPr>
          <p:cNvPr id="693" name="Shape 693"/>
          <p:cNvSpPr/>
          <p:nvPr/>
        </p:nvSpPr>
        <p:spPr>
          <a:xfrm>
            <a:off x="13859694" y="3949265"/>
            <a:ext cx="6478470" cy="9232696"/>
          </a:xfrm>
          <a:prstGeom prst="roundRect">
            <a:avLst>
              <a:gd name="adj" fmla="val 13332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94" name="Shape 694"/>
          <p:cNvSpPr/>
          <p:nvPr/>
        </p:nvSpPr>
        <p:spPr>
          <a:xfrm>
            <a:off x="14604900" y="7287836"/>
            <a:ext cx="4988057" cy="4501440"/>
          </a:xfrm>
          <a:prstGeom prst="roundRect">
            <a:avLst>
              <a:gd name="adj" fmla="val 13675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95" name="Shape 695"/>
          <p:cNvSpPr/>
          <p:nvPr/>
        </p:nvSpPr>
        <p:spPr>
          <a:xfrm>
            <a:off x="14905029" y="7866068"/>
            <a:ext cx="4387800" cy="3192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b="1"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Responsabilidades: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uFill>
                  <a:solidFill>
                    <a:srgbClr val="4F81BD"/>
                  </a:solidFill>
                </a:uFill>
              </a:rPr>
              <a:t>origen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200">
                <a:solidFill>
                  <a:srgbClr val="4B879B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User del paciente peticionario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uFill>
                  <a:solidFill>
                    <a:srgbClr val="4F81BD"/>
                  </a:solidFill>
                </a:uFill>
              </a:rPr>
              <a:t>destino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200">
                <a:solidFill>
                  <a:srgbClr val="4B879B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User del doctor destino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uFill>
                  <a:solidFill>
                    <a:srgbClr val="4F81BD"/>
                  </a:solidFill>
                </a:uFill>
              </a:rPr>
              <a:t>texto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200">
                <a:solidFill>
                  <a:srgbClr val="4B879B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Asunto de los primeros auxilios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uFill>
                  <a:solidFill>
                    <a:srgbClr val="4F81BD"/>
                  </a:solidFill>
                </a:uFill>
              </a:rPr>
              <a:t>fecha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Fecha de la petición</a:t>
            </a:r>
          </a:p>
        </p:txBody>
      </p:sp>
      <p:sp>
        <p:nvSpPr>
          <p:cNvPr id="696" name="Shape 696"/>
          <p:cNvSpPr/>
          <p:nvPr/>
        </p:nvSpPr>
        <p:spPr>
          <a:xfrm>
            <a:off x="14604900" y="11981503"/>
            <a:ext cx="4988057" cy="951505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97" name="Shape 697"/>
          <p:cNvSpPr/>
          <p:nvPr/>
        </p:nvSpPr>
        <p:spPr>
          <a:xfrm>
            <a:off x="14993403" y="12232745"/>
            <a:ext cx="2416329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F81BD"/>
                </a:solidFill>
                <a:uFill>
                  <a:solidFill>
                    <a:srgbClr val="4F81BD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222222"/>
                </a:solidFill>
              </a:rPr>
              <a:t>Métodos</a:t>
            </a:r>
            <a:r>
              <a:t> </a:t>
            </a:r>
            <a:r>
              <a:rPr>
                <a:solidFill>
                  <a:srgbClr val="4B879B"/>
                </a:solidFill>
              </a:rPr>
              <a:t>escribir</a:t>
            </a:r>
          </a:p>
        </p:txBody>
      </p:sp>
      <p:sp>
        <p:nvSpPr>
          <p:cNvPr id="698" name="Shape 698"/>
          <p:cNvSpPr/>
          <p:nvPr/>
        </p:nvSpPr>
        <p:spPr>
          <a:xfrm>
            <a:off x="15296494" y="4122011"/>
            <a:ext cx="3604870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Super clase, Consulta</a:t>
            </a:r>
          </a:p>
        </p:txBody>
      </p:sp>
      <p:sp>
        <p:nvSpPr>
          <p:cNvPr id="699" name="Shape 699"/>
          <p:cNvSpPr/>
          <p:nvPr/>
        </p:nvSpPr>
        <p:spPr>
          <a:xfrm>
            <a:off x="14604900" y="4743731"/>
            <a:ext cx="4988057" cy="2351879"/>
          </a:xfrm>
          <a:prstGeom prst="roundRect">
            <a:avLst>
              <a:gd name="adj" fmla="val 26173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00" name="Shape 700"/>
          <p:cNvSpPr/>
          <p:nvPr/>
        </p:nvSpPr>
        <p:spPr>
          <a:xfrm>
            <a:off x="14799035" y="4971484"/>
            <a:ext cx="4599788" cy="1872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SubClases</a:t>
            </a:r>
            <a:r>
              <a:t>: </a:t>
            </a:r>
            <a:r>
              <a:rPr>
                <a:solidFill>
                  <a:srgbClr val="4B879B"/>
                </a:solidFill>
              </a:rPr>
              <a:t>Quemaduras, cortes, Ataques Epilépticos, Desmayos, Automedicacion, Hemorragias, Posición tras accidente, Asfixia, Sangrado Nasal, RCP</a:t>
            </a:r>
          </a:p>
        </p:txBody>
      </p:sp>
      <p:sp>
        <p:nvSpPr>
          <p:cNvPr id="701" name="Shape 701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Shape 705"/>
          <p:cNvSpPr/>
          <p:nvPr/>
        </p:nvSpPr>
        <p:spPr>
          <a:xfrm>
            <a:off x="1044066" y="512137"/>
            <a:ext cx="1966533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5. CRC</a:t>
            </a:r>
          </a:p>
        </p:txBody>
      </p:sp>
      <p:sp>
        <p:nvSpPr>
          <p:cNvPr id="706" name="Shape 706"/>
          <p:cNvSpPr/>
          <p:nvPr/>
        </p:nvSpPr>
        <p:spPr>
          <a:xfrm>
            <a:off x="4703902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07" name="Shape 707"/>
          <p:cNvSpPr/>
          <p:nvPr/>
        </p:nvSpPr>
        <p:spPr>
          <a:xfrm>
            <a:off x="6132077" y="2583864"/>
            <a:ext cx="1966532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 Consulta</a:t>
            </a:r>
          </a:p>
        </p:txBody>
      </p:sp>
      <p:sp>
        <p:nvSpPr>
          <p:cNvPr id="708" name="Shape 708"/>
          <p:cNvSpPr/>
          <p:nvPr/>
        </p:nvSpPr>
        <p:spPr>
          <a:xfrm>
            <a:off x="3876109" y="3949265"/>
            <a:ext cx="6478469" cy="9232696"/>
          </a:xfrm>
          <a:prstGeom prst="roundRect">
            <a:avLst>
              <a:gd name="adj" fmla="val 13332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09" name="Shape 709"/>
          <p:cNvSpPr/>
          <p:nvPr/>
        </p:nvSpPr>
        <p:spPr>
          <a:xfrm>
            <a:off x="4621314" y="5280381"/>
            <a:ext cx="4988058" cy="4501440"/>
          </a:xfrm>
          <a:prstGeom prst="roundRect">
            <a:avLst>
              <a:gd name="adj" fmla="val 13675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10" name="Shape 710"/>
          <p:cNvSpPr/>
          <p:nvPr/>
        </p:nvSpPr>
        <p:spPr>
          <a:xfrm>
            <a:off x="4921443" y="5753101"/>
            <a:ext cx="4387800" cy="35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b="1"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Responsabilidades: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uFill>
                  <a:solidFill>
                    <a:srgbClr val="4F81BD"/>
                  </a:solidFill>
                </a:uFill>
              </a:rPr>
              <a:t>origen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origen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User del paciente peticionario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destino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User del doctor destino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</a:t>
            </a:r>
            <a:r>
              <a:rPr>
                <a:solidFill>
                  <a:srgbClr val="4B879B"/>
                </a:solidFill>
              </a:rPr>
              <a:t>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texto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Asunto de la consulta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fecha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Fecha de la consulta</a:t>
            </a:r>
          </a:p>
        </p:txBody>
      </p:sp>
      <p:sp>
        <p:nvSpPr>
          <p:cNvPr id="711" name="Shape 711"/>
          <p:cNvSpPr/>
          <p:nvPr/>
        </p:nvSpPr>
        <p:spPr>
          <a:xfrm>
            <a:off x="4621314" y="11042022"/>
            <a:ext cx="4988058" cy="1509986"/>
          </a:xfrm>
          <a:prstGeom prst="roundRect">
            <a:avLst>
              <a:gd name="adj" fmla="val 40766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12" name="Shape 712"/>
          <p:cNvSpPr/>
          <p:nvPr/>
        </p:nvSpPr>
        <p:spPr>
          <a:xfrm>
            <a:off x="5143635" y="11231865"/>
            <a:ext cx="2416329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F81BD"/>
                </a:solidFill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Métodos </a:t>
            </a:r>
            <a:r>
              <a:rPr>
                <a:solidFill>
                  <a:srgbClr val="4B879B"/>
                </a:solidFill>
              </a:rPr>
              <a:t>escribir</a:t>
            </a:r>
            <a:endParaRPr>
              <a:solidFill>
                <a:srgbClr val="4B879B"/>
              </a:solidFill>
            </a:endParaRP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Modificar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borrar</a:t>
            </a:r>
          </a:p>
        </p:txBody>
      </p:sp>
      <p:sp>
        <p:nvSpPr>
          <p:cNvPr id="713" name="Shape 713"/>
          <p:cNvSpPr/>
          <p:nvPr/>
        </p:nvSpPr>
        <p:spPr>
          <a:xfrm>
            <a:off x="4695716" y="4122011"/>
            <a:ext cx="4934815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Super clase, Primeros Auxilios</a:t>
            </a:r>
          </a:p>
        </p:txBody>
      </p:sp>
      <p:sp>
        <p:nvSpPr>
          <p:cNvPr id="714" name="Shape 714"/>
          <p:cNvSpPr/>
          <p:nvPr/>
        </p:nvSpPr>
        <p:spPr>
          <a:xfrm>
            <a:off x="14679090" y="2472231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15" name="Shape 715"/>
          <p:cNvSpPr/>
          <p:nvPr/>
        </p:nvSpPr>
        <p:spPr>
          <a:xfrm>
            <a:off x="16015415" y="2583864"/>
            <a:ext cx="2250288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 Respuesta</a:t>
            </a:r>
          </a:p>
        </p:txBody>
      </p:sp>
      <p:sp>
        <p:nvSpPr>
          <p:cNvPr id="716" name="Shape 716"/>
          <p:cNvSpPr/>
          <p:nvPr/>
        </p:nvSpPr>
        <p:spPr>
          <a:xfrm>
            <a:off x="13851297" y="3949265"/>
            <a:ext cx="6478469" cy="9232696"/>
          </a:xfrm>
          <a:prstGeom prst="roundRect">
            <a:avLst>
              <a:gd name="adj" fmla="val 13332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17" name="Shape 717"/>
          <p:cNvSpPr/>
          <p:nvPr/>
        </p:nvSpPr>
        <p:spPr>
          <a:xfrm>
            <a:off x="14596502" y="5280381"/>
            <a:ext cx="4988058" cy="4501440"/>
          </a:xfrm>
          <a:prstGeom prst="roundRect">
            <a:avLst>
              <a:gd name="adj" fmla="val 13675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18" name="Shape 718"/>
          <p:cNvSpPr/>
          <p:nvPr/>
        </p:nvSpPr>
        <p:spPr>
          <a:xfrm>
            <a:off x="14896631" y="5930901"/>
            <a:ext cx="4387800" cy="320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b="1"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Responsabilidades: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origen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User del doctor que responde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destino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User del paciente destino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texto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Asunto de la respuesta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fecha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Fecha de la respuesta</a:t>
            </a:r>
          </a:p>
        </p:txBody>
      </p:sp>
      <p:sp>
        <p:nvSpPr>
          <p:cNvPr id="719" name="Shape 719"/>
          <p:cNvSpPr/>
          <p:nvPr/>
        </p:nvSpPr>
        <p:spPr>
          <a:xfrm>
            <a:off x="15145586" y="11231865"/>
            <a:ext cx="241633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F81BD"/>
                </a:solidFill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Métodos </a:t>
            </a:r>
            <a:r>
              <a:rPr>
                <a:solidFill>
                  <a:srgbClr val="4B879B"/>
                </a:solidFill>
              </a:rPr>
              <a:t>escribir</a:t>
            </a:r>
            <a:endParaRPr>
              <a:solidFill>
                <a:srgbClr val="4B879B"/>
              </a:solidFill>
            </a:endParaRP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Modificar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borrar</a:t>
            </a:r>
          </a:p>
        </p:txBody>
      </p:sp>
      <p:sp>
        <p:nvSpPr>
          <p:cNvPr id="720" name="Shape 720"/>
          <p:cNvSpPr/>
          <p:nvPr/>
        </p:nvSpPr>
        <p:spPr>
          <a:xfrm>
            <a:off x="14673152" y="4053460"/>
            <a:ext cx="4934814" cy="523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Super clase, Primeros Auxilios</a:t>
            </a:r>
          </a:p>
        </p:txBody>
      </p:sp>
      <p:sp>
        <p:nvSpPr>
          <p:cNvPr id="721" name="Shape 721"/>
          <p:cNvSpPr/>
          <p:nvPr/>
        </p:nvSpPr>
        <p:spPr>
          <a:xfrm>
            <a:off x="14596502" y="11042022"/>
            <a:ext cx="4988058" cy="1509986"/>
          </a:xfrm>
          <a:prstGeom prst="roundRect">
            <a:avLst>
              <a:gd name="adj" fmla="val 40766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22" name="Shape 722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158089" y="3957802"/>
            <a:ext cx="16067822" cy="2494567"/>
          </a:xfrm>
          <a:prstGeom prst="roundRect">
            <a:avLst>
              <a:gd name="adj" fmla="val 31605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23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1044066" y="512137"/>
            <a:ext cx="394678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1. Introducción</a:t>
            </a:r>
          </a:p>
        </p:txBody>
      </p:sp>
      <p:sp>
        <p:nvSpPr>
          <p:cNvPr id="233" name="Shape 233"/>
          <p:cNvSpPr/>
          <p:nvPr/>
        </p:nvSpPr>
        <p:spPr>
          <a:xfrm>
            <a:off x="10223500" y="2476500"/>
            <a:ext cx="3946780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4" name="Shape 234"/>
          <p:cNvSpPr/>
          <p:nvPr/>
        </p:nvSpPr>
        <p:spPr>
          <a:xfrm>
            <a:off x="11164835" y="2588133"/>
            <a:ext cx="2076070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 Propósito</a:t>
            </a:r>
          </a:p>
        </p:txBody>
      </p:sp>
      <p:sp>
        <p:nvSpPr>
          <p:cNvPr id="235" name="Shape 235"/>
          <p:cNvSpPr/>
          <p:nvPr/>
        </p:nvSpPr>
        <p:spPr>
          <a:xfrm>
            <a:off x="4976718" y="4531414"/>
            <a:ext cx="14430564" cy="1347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57200" algn="just" defTabSz="457200">
              <a:lnSpc>
                <a:spcPct val="115000"/>
              </a:lnSpc>
              <a:spcBef>
                <a:spcPts val="600"/>
              </a:spcBef>
              <a:tabLst>
                <a:tab pos="444500" algn="l"/>
              </a:tabLst>
              <a:defRPr sz="2500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Este documento detalla los requisitos software que debe cumplir un sistema de consultas y preguntas médicas, resaltando los aspectos claves del desarrollo que se muestran a lo largo del todo este documento.</a:t>
            </a:r>
          </a:p>
        </p:txBody>
      </p:sp>
      <p:sp>
        <p:nvSpPr>
          <p:cNvPr id="236" name="Shape 236"/>
          <p:cNvSpPr/>
          <p:nvPr/>
        </p:nvSpPr>
        <p:spPr>
          <a:xfrm>
            <a:off x="4158089" y="9004328"/>
            <a:ext cx="16067822" cy="1358820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7" name="Shape 237"/>
          <p:cNvSpPr/>
          <p:nvPr/>
        </p:nvSpPr>
        <p:spPr>
          <a:xfrm>
            <a:off x="10223500" y="7596485"/>
            <a:ext cx="3946780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8" name="Shape 238"/>
          <p:cNvSpPr/>
          <p:nvPr/>
        </p:nvSpPr>
        <p:spPr>
          <a:xfrm>
            <a:off x="11295125" y="7688259"/>
            <a:ext cx="1793749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Alcance</a:t>
            </a:r>
          </a:p>
        </p:txBody>
      </p:sp>
      <p:sp>
        <p:nvSpPr>
          <p:cNvPr id="239" name="Shape 239"/>
          <p:cNvSpPr/>
          <p:nvPr/>
        </p:nvSpPr>
        <p:spPr>
          <a:xfrm>
            <a:off x="5957977" y="9446882"/>
            <a:ext cx="12468046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57200" algn="just" defTabSz="457200">
              <a:lnSpc>
                <a:spcPct val="115000"/>
              </a:lnSpc>
              <a:spcBef>
                <a:spcPts val="600"/>
              </a:spcBef>
              <a:tabLst>
                <a:tab pos="444500" algn="l"/>
              </a:tabLst>
              <a:defRPr sz="2500"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Controlar las consultas de primeros auxilios y la participación de personal sanitario.</a:t>
            </a:r>
          </a:p>
        </p:txBody>
      </p:sp>
      <p:sp>
        <p:nvSpPr>
          <p:cNvPr id="240" name="Shape 240"/>
          <p:cNvSpPr/>
          <p:nvPr>
            <p:ph type="sldNum" sz="quarter" idx="4294967295"/>
          </p:nvPr>
        </p:nvSpPr>
        <p:spPr>
          <a:xfrm>
            <a:off x="23183790" y="584200"/>
            <a:ext cx="382626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725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Shape 726"/>
          <p:cNvSpPr/>
          <p:nvPr/>
        </p:nvSpPr>
        <p:spPr>
          <a:xfrm>
            <a:off x="1044066" y="512137"/>
            <a:ext cx="1966533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5. CRC</a:t>
            </a:r>
          </a:p>
        </p:txBody>
      </p:sp>
      <p:sp>
        <p:nvSpPr>
          <p:cNvPr id="727" name="Shape 727"/>
          <p:cNvSpPr/>
          <p:nvPr/>
        </p:nvSpPr>
        <p:spPr>
          <a:xfrm>
            <a:off x="14678073" y="2477324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28" name="Shape 728"/>
          <p:cNvSpPr/>
          <p:nvPr/>
        </p:nvSpPr>
        <p:spPr>
          <a:xfrm>
            <a:off x="16180481" y="2588957"/>
            <a:ext cx="1868865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6 Medico</a:t>
            </a:r>
          </a:p>
        </p:txBody>
      </p:sp>
      <p:sp>
        <p:nvSpPr>
          <p:cNvPr id="729" name="Shape 729"/>
          <p:cNvSpPr/>
          <p:nvPr/>
        </p:nvSpPr>
        <p:spPr>
          <a:xfrm>
            <a:off x="13850279" y="3954358"/>
            <a:ext cx="6478470" cy="9232695"/>
          </a:xfrm>
          <a:prstGeom prst="roundRect">
            <a:avLst>
              <a:gd name="adj" fmla="val 13332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30" name="Shape 730"/>
          <p:cNvSpPr/>
          <p:nvPr/>
        </p:nvSpPr>
        <p:spPr>
          <a:xfrm>
            <a:off x="14595485" y="4879929"/>
            <a:ext cx="4988057" cy="4501440"/>
          </a:xfrm>
          <a:prstGeom prst="roundRect">
            <a:avLst>
              <a:gd name="adj" fmla="val 13675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31" name="Shape 731"/>
          <p:cNvSpPr/>
          <p:nvPr/>
        </p:nvSpPr>
        <p:spPr>
          <a:xfrm>
            <a:off x="14895614" y="5187549"/>
            <a:ext cx="4387800" cy="388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b="1"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Responsabilidades: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user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Nombre único de usuario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password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Password del usuario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especialidad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Especialidad del doctor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nombre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Nombre del doctor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apellidos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Apellidos del doctor</a:t>
            </a:r>
          </a:p>
        </p:txBody>
      </p:sp>
      <p:sp>
        <p:nvSpPr>
          <p:cNvPr id="732" name="Shape 732"/>
          <p:cNvSpPr/>
          <p:nvPr/>
        </p:nvSpPr>
        <p:spPr>
          <a:xfrm>
            <a:off x="15082616" y="10441720"/>
            <a:ext cx="2416329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F81BD"/>
                </a:solidFill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Métodos </a:t>
            </a:r>
            <a:r>
              <a:rPr>
                <a:solidFill>
                  <a:srgbClr val="4B879B"/>
                </a:solidFill>
              </a:rPr>
              <a:t>registrarse</a:t>
            </a:r>
            <a:endParaRPr>
              <a:solidFill>
                <a:srgbClr val="4B879B"/>
              </a:solidFill>
            </a:endParaRP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loguearse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consultarHistorial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contestar</a:t>
            </a:r>
          </a:p>
        </p:txBody>
      </p:sp>
      <p:sp>
        <p:nvSpPr>
          <p:cNvPr id="733" name="Shape 733"/>
          <p:cNvSpPr/>
          <p:nvPr/>
        </p:nvSpPr>
        <p:spPr>
          <a:xfrm>
            <a:off x="15358529" y="4105571"/>
            <a:ext cx="3512770" cy="523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Super clase, Cuentas</a:t>
            </a:r>
          </a:p>
        </p:txBody>
      </p:sp>
      <p:sp>
        <p:nvSpPr>
          <p:cNvPr id="734" name="Shape 734"/>
          <p:cNvSpPr/>
          <p:nvPr/>
        </p:nvSpPr>
        <p:spPr>
          <a:xfrm>
            <a:off x="4697261" y="2477324"/>
            <a:ext cx="482288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35" name="Shape 735"/>
          <p:cNvSpPr/>
          <p:nvPr/>
        </p:nvSpPr>
        <p:spPr>
          <a:xfrm>
            <a:off x="6061403" y="2588957"/>
            <a:ext cx="2094601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5 Pacientes</a:t>
            </a:r>
          </a:p>
        </p:txBody>
      </p:sp>
      <p:sp>
        <p:nvSpPr>
          <p:cNvPr id="736" name="Shape 736"/>
          <p:cNvSpPr/>
          <p:nvPr/>
        </p:nvSpPr>
        <p:spPr>
          <a:xfrm>
            <a:off x="3869468" y="3954358"/>
            <a:ext cx="6478470" cy="9232695"/>
          </a:xfrm>
          <a:prstGeom prst="roundRect">
            <a:avLst>
              <a:gd name="adj" fmla="val 13332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37" name="Shape 737"/>
          <p:cNvSpPr/>
          <p:nvPr/>
        </p:nvSpPr>
        <p:spPr>
          <a:xfrm>
            <a:off x="4614674" y="4879929"/>
            <a:ext cx="4988058" cy="4626730"/>
          </a:xfrm>
          <a:prstGeom prst="roundRect">
            <a:avLst>
              <a:gd name="adj" fmla="val 13305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38" name="Shape 738"/>
          <p:cNvSpPr/>
          <p:nvPr/>
        </p:nvSpPr>
        <p:spPr>
          <a:xfrm>
            <a:off x="4914803" y="5022449"/>
            <a:ext cx="4387800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user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Nombre único de usuario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password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Password del usuario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nombre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Nombre del usuario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apellidos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Apellidos del usuario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Atributo </a:t>
            </a:r>
            <a:r>
              <a:rPr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</a:rPr>
              <a:t>fechaNac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Fecha de nacimiento del paciente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(importante saber su edad)</a:t>
            </a:r>
          </a:p>
        </p:txBody>
      </p:sp>
      <p:sp>
        <p:nvSpPr>
          <p:cNvPr id="739" name="Shape 739"/>
          <p:cNvSpPr/>
          <p:nvPr/>
        </p:nvSpPr>
        <p:spPr>
          <a:xfrm>
            <a:off x="4614674" y="9761440"/>
            <a:ext cx="4988058" cy="3176661"/>
          </a:xfrm>
          <a:prstGeom prst="roundRect">
            <a:avLst>
              <a:gd name="adj" fmla="val 19378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40" name="Shape 740"/>
          <p:cNvSpPr/>
          <p:nvPr/>
        </p:nvSpPr>
        <p:spPr>
          <a:xfrm>
            <a:off x="5003176" y="10098820"/>
            <a:ext cx="2416329" cy="250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F81BD"/>
                </a:solidFill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Métodos </a:t>
            </a:r>
            <a:r>
              <a:rPr>
                <a:solidFill>
                  <a:srgbClr val="4B879B"/>
                </a:solidFill>
              </a:rPr>
              <a:t>registrarse</a:t>
            </a:r>
            <a:endParaRPr>
              <a:solidFill>
                <a:srgbClr val="4B879B"/>
              </a:solidFill>
            </a:endParaRP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loguearse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consultarHistorial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borrarHistorial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preguntar</a:t>
            </a:r>
          </a:p>
          <a:p>
            <a:pPr algn="just" defTabSz="457200">
              <a:spcBef>
                <a:spcPts val="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</a:tabLst>
              <a:defRPr sz="2300">
                <a:solidFill>
                  <a:srgbClr val="4B879B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uFill>
                  <a:solidFill>
                    <a:srgbClr val="4F81BD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solicitarPriAux</a:t>
            </a:r>
          </a:p>
        </p:txBody>
      </p:sp>
      <p:sp>
        <p:nvSpPr>
          <p:cNvPr id="741" name="Shape 741"/>
          <p:cNvSpPr/>
          <p:nvPr/>
        </p:nvSpPr>
        <p:spPr>
          <a:xfrm>
            <a:off x="5352317" y="4127104"/>
            <a:ext cx="3512770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Super clase, Cuentas</a:t>
            </a:r>
          </a:p>
        </p:txBody>
      </p:sp>
      <p:sp>
        <p:nvSpPr>
          <p:cNvPr id="742" name="Shape 742"/>
          <p:cNvSpPr/>
          <p:nvPr/>
        </p:nvSpPr>
        <p:spPr>
          <a:xfrm>
            <a:off x="14595485" y="9761440"/>
            <a:ext cx="4988057" cy="3176661"/>
          </a:xfrm>
          <a:prstGeom prst="roundRect">
            <a:avLst>
              <a:gd name="adj" fmla="val 19378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43" name="Shape 743"/>
          <p:cNvSpPr/>
          <p:nvPr>
            <p:ph type="sldNum" sz="quarter" idx="4294967295"/>
          </p:nvPr>
        </p:nvSpPr>
        <p:spPr>
          <a:xfrm>
            <a:off x="22915464" y="584200"/>
            <a:ext cx="650952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1854083" y="4001459"/>
            <a:ext cx="9427067" cy="7897616"/>
          </a:xfrm>
          <a:prstGeom prst="roundRect">
            <a:avLst>
              <a:gd name="adj" fmla="val 9983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24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245"/>
          <p:cNvSpPr/>
          <p:nvPr/>
        </p:nvSpPr>
        <p:spPr>
          <a:xfrm>
            <a:off x="1044066" y="512137"/>
            <a:ext cx="394678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1. Introducción</a:t>
            </a:r>
          </a:p>
        </p:txBody>
      </p:sp>
      <p:sp>
        <p:nvSpPr>
          <p:cNvPr id="246" name="Shape 246"/>
          <p:cNvSpPr/>
          <p:nvPr/>
        </p:nvSpPr>
        <p:spPr>
          <a:xfrm>
            <a:off x="4594226" y="2477496"/>
            <a:ext cx="3946781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47" name="Shape 247"/>
          <p:cNvSpPr/>
          <p:nvPr/>
        </p:nvSpPr>
        <p:spPr>
          <a:xfrm>
            <a:off x="5310887" y="2584568"/>
            <a:ext cx="2513458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3 Definiciones</a:t>
            </a:r>
          </a:p>
        </p:txBody>
      </p:sp>
      <p:sp>
        <p:nvSpPr>
          <p:cNvPr id="248" name="Shape 248"/>
          <p:cNvSpPr/>
          <p:nvPr>
            <p:ph type="sldNum" sz="quarter" idx="4294967295"/>
          </p:nvPr>
        </p:nvSpPr>
        <p:spPr>
          <a:xfrm>
            <a:off x="23183790" y="584200"/>
            <a:ext cx="382626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9" name="Shape 249"/>
          <p:cNvSpPr/>
          <p:nvPr/>
        </p:nvSpPr>
        <p:spPr>
          <a:xfrm>
            <a:off x="2366166" y="4302604"/>
            <a:ext cx="8402901" cy="7295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algn="just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BBDD: Base de Datos.</a:t>
            </a:r>
            <a:endParaRPr>
              <a:solidFill>
                <a:srgbClr val="00000A"/>
              </a:solidFill>
              <a:uFill>
                <a:solidFill>
                  <a:srgbClr val="00000A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algn="just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CRC: 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Clase-Responsabilidad-Colaboración.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algn="just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HSTS: HTTP Strict Transport Security. (Seguridad de transporte HTTP estricta).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algn="just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HTTP: Protocolo de transferencia de hipertexto.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algn="just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IEEE: Instituto de Ingeniería Eléctrica y Electrónica.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algn="just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RAM: Memoria de acceso aleatorio.</a:t>
            </a:r>
            <a:endParaRPr>
              <a:solidFill>
                <a:srgbClr val="00000A"/>
              </a:solidFill>
              <a:uFill>
                <a:solidFill>
                  <a:srgbClr val="00000A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algn="just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RCP: Respiración cardiopulmonar.</a:t>
            </a:r>
            <a:endParaRPr>
              <a:solidFill>
                <a:srgbClr val="00000A"/>
              </a:solidFill>
              <a:uFill>
                <a:solidFill>
                  <a:srgbClr val="00000A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algn="just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SRS: Software requirements specification. (Especificación de requisitos de software, ERS).</a:t>
            </a:r>
            <a:endParaRPr>
              <a:solidFill>
                <a:srgbClr val="00000A"/>
              </a:solidFill>
              <a:uFill>
                <a:solidFill>
                  <a:srgbClr val="00000A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algn="just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TCP/IP: Protocolo de Control de Transmisión / Protocolo de Internet.</a:t>
            </a:r>
            <a:endParaRPr>
              <a:solidFill>
                <a:srgbClr val="00000A"/>
              </a:solidFill>
              <a:uFill>
                <a:solidFill>
                  <a:srgbClr val="00000A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algn="just" defTabSz="457200">
              <a:lnSpc>
                <a:spcPct val="115000"/>
              </a:lnSpc>
              <a:spcBef>
                <a:spcPts val="1000"/>
              </a:spcBef>
              <a:tabLst>
                <a:tab pos="444500" algn="l"/>
              </a:tabLst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0A"/>
                </a:solidFill>
                <a:uFill>
                  <a:solidFill>
                    <a:srgbClr val="00000A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XHTML: 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Lenguaje de Marcado de Hipertexto Extensible.</a:t>
            </a:r>
          </a:p>
        </p:txBody>
      </p:sp>
      <p:sp>
        <p:nvSpPr>
          <p:cNvPr id="250" name="Shape 250"/>
          <p:cNvSpPr/>
          <p:nvPr/>
        </p:nvSpPr>
        <p:spPr>
          <a:xfrm>
            <a:off x="16044225" y="2477496"/>
            <a:ext cx="3946781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1" name="Shape 251"/>
          <p:cNvSpPr/>
          <p:nvPr/>
        </p:nvSpPr>
        <p:spPr>
          <a:xfrm>
            <a:off x="16794859" y="2589129"/>
            <a:ext cx="24357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4 Referencias</a:t>
            </a:r>
          </a:p>
        </p:txBody>
      </p:sp>
      <p:sp>
        <p:nvSpPr>
          <p:cNvPr id="252" name="Shape 252"/>
          <p:cNvSpPr/>
          <p:nvPr/>
        </p:nvSpPr>
        <p:spPr>
          <a:xfrm>
            <a:off x="13740758" y="4580389"/>
            <a:ext cx="8553715" cy="237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228600" algn="just" defTabSz="457200">
              <a:spcBef>
                <a:spcPts val="0"/>
              </a:spcBef>
              <a:buSzPct val="100000"/>
              <a:buFont typeface="Symbol"/>
              <a:buChar char="•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IEEE Std 830-1998</a:t>
            </a:r>
          </a:p>
          <a:p>
            <a:pPr algn="just" defTabSz="457200">
              <a:spcBef>
                <a:spcPts val="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457200" indent="-228600" algn="just" defTabSz="457200">
              <a:spcBef>
                <a:spcPts val="0"/>
              </a:spcBef>
              <a:buSzPct val="100000"/>
              <a:buFont typeface="Symbol"/>
              <a:buChar char="•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IEEE Recommended Practice for Software Requirements Specications 830-1998 Software Engineering Standards Committee of the IEEE Computer.</a:t>
            </a:r>
          </a:p>
        </p:txBody>
      </p:sp>
      <p:sp>
        <p:nvSpPr>
          <p:cNvPr id="253" name="Shape 253"/>
          <p:cNvSpPr/>
          <p:nvPr/>
        </p:nvSpPr>
        <p:spPr>
          <a:xfrm>
            <a:off x="13304082" y="4001459"/>
            <a:ext cx="9427067" cy="3536571"/>
          </a:xfrm>
          <a:prstGeom prst="roundRect">
            <a:avLst>
              <a:gd name="adj" fmla="val 22293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/>
          <p:nvPr/>
        </p:nvSpPr>
        <p:spPr>
          <a:xfrm>
            <a:off x="1044066" y="512137"/>
            <a:ext cx="394678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1. Introducción</a:t>
            </a:r>
          </a:p>
        </p:txBody>
      </p:sp>
      <p:sp>
        <p:nvSpPr>
          <p:cNvPr id="258" name="Shape 258"/>
          <p:cNvSpPr/>
          <p:nvPr/>
        </p:nvSpPr>
        <p:spPr>
          <a:xfrm>
            <a:off x="10218610" y="2476500"/>
            <a:ext cx="3946780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9" name="Shape 259"/>
          <p:cNvSpPr/>
          <p:nvPr/>
        </p:nvSpPr>
        <p:spPr>
          <a:xfrm>
            <a:off x="10859642" y="2588133"/>
            <a:ext cx="2664715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5 Organización</a:t>
            </a:r>
          </a:p>
        </p:txBody>
      </p:sp>
      <p:sp>
        <p:nvSpPr>
          <p:cNvPr id="260" name="Shape 260"/>
          <p:cNvSpPr/>
          <p:nvPr>
            <p:ph type="sldNum" sz="quarter" idx="4294967295"/>
          </p:nvPr>
        </p:nvSpPr>
        <p:spPr>
          <a:xfrm>
            <a:off x="23183790" y="584200"/>
            <a:ext cx="382626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1" name="Shape 261"/>
          <p:cNvSpPr/>
          <p:nvPr/>
        </p:nvSpPr>
        <p:spPr>
          <a:xfrm>
            <a:off x="1901538" y="11377580"/>
            <a:ext cx="15337575" cy="47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5. Tarjetas CRC: </a:t>
            </a:r>
            <a:r>
              <a:t>Detalla los métodos y atributos que implementarán nuestro sistema.</a:t>
            </a:r>
          </a:p>
        </p:txBody>
      </p:sp>
      <p:sp>
        <p:nvSpPr>
          <p:cNvPr id="262" name="Shape 262"/>
          <p:cNvSpPr/>
          <p:nvPr/>
        </p:nvSpPr>
        <p:spPr>
          <a:xfrm>
            <a:off x="1187450" y="3957802"/>
            <a:ext cx="22009100" cy="878032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3" name="Shape 263"/>
          <p:cNvSpPr/>
          <p:nvPr/>
        </p:nvSpPr>
        <p:spPr>
          <a:xfrm>
            <a:off x="1574971" y="4602912"/>
            <a:ext cx="21234058" cy="955892"/>
          </a:xfrm>
          <a:prstGeom prst="roundRect">
            <a:avLst>
              <a:gd name="adj" fmla="val 49103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4" name="Shape 264"/>
          <p:cNvSpPr/>
          <p:nvPr/>
        </p:nvSpPr>
        <p:spPr>
          <a:xfrm>
            <a:off x="1820909" y="4843368"/>
            <a:ext cx="8470901" cy="47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1. Introducción: </a:t>
            </a:r>
            <a:r>
              <a:t>Ofrece una visión general del documento.</a:t>
            </a:r>
          </a:p>
        </p:txBody>
      </p:sp>
      <p:sp>
        <p:nvSpPr>
          <p:cNvPr id="265" name="Shape 265"/>
          <p:cNvSpPr/>
          <p:nvPr/>
        </p:nvSpPr>
        <p:spPr>
          <a:xfrm>
            <a:off x="1852184" y="5883440"/>
            <a:ext cx="20273232" cy="123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just" defTabSz="457200">
              <a:spcBef>
                <a:spcPts val="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2. Descripción general: </a:t>
            </a:r>
            <a:r>
              <a:t>Otorga una perspectiva global del producto, define las características de los usuarios, expone las distintas funcionalidades que ofrecerá el producto final, así como sus limitaciones.</a:t>
            </a:r>
          </a:p>
        </p:txBody>
      </p:sp>
      <p:sp>
        <p:nvSpPr>
          <p:cNvPr id="266" name="Shape 266"/>
          <p:cNvSpPr/>
          <p:nvPr/>
        </p:nvSpPr>
        <p:spPr>
          <a:xfrm>
            <a:off x="1574971" y="6121955"/>
            <a:ext cx="21234058" cy="1184911"/>
          </a:xfrm>
          <a:prstGeom prst="roundRect">
            <a:avLst>
              <a:gd name="adj" fmla="val 39612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7" name="Shape 267"/>
          <p:cNvSpPr/>
          <p:nvPr/>
        </p:nvSpPr>
        <p:spPr>
          <a:xfrm>
            <a:off x="1876961" y="8085283"/>
            <a:ext cx="17224694" cy="47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3. Requisitos específicos: </a:t>
            </a:r>
            <a:r>
              <a:t>Detalla las características del software con un para hacer posible su diseño y comprobación.</a:t>
            </a:r>
          </a:p>
        </p:txBody>
      </p:sp>
      <p:sp>
        <p:nvSpPr>
          <p:cNvPr id="268" name="Shape 268"/>
          <p:cNvSpPr/>
          <p:nvPr/>
        </p:nvSpPr>
        <p:spPr>
          <a:xfrm>
            <a:off x="1574971" y="7870018"/>
            <a:ext cx="21234058" cy="955892"/>
          </a:xfrm>
          <a:prstGeom prst="roundRect">
            <a:avLst>
              <a:gd name="adj" fmla="val 49103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9" name="Shape 269"/>
          <p:cNvSpPr/>
          <p:nvPr/>
        </p:nvSpPr>
        <p:spPr>
          <a:xfrm>
            <a:off x="1852184" y="9553367"/>
            <a:ext cx="20273232" cy="85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4. Pantallas:</a:t>
            </a:r>
            <a:r>
              <a:t> Muestra una aproximación de la interfaz gráfica con la que se encontrará el cliente. Adicionalmente se adjunta un documento navegable que muestra las conexiones entre ellas.</a:t>
            </a:r>
          </a:p>
        </p:txBody>
      </p:sp>
      <p:sp>
        <p:nvSpPr>
          <p:cNvPr id="270" name="Shape 270"/>
          <p:cNvSpPr/>
          <p:nvPr/>
        </p:nvSpPr>
        <p:spPr>
          <a:xfrm>
            <a:off x="1574971" y="9389062"/>
            <a:ext cx="21234058" cy="1184911"/>
          </a:xfrm>
          <a:prstGeom prst="roundRect">
            <a:avLst>
              <a:gd name="adj" fmla="val 39612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1" name="Shape 271"/>
          <p:cNvSpPr/>
          <p:nvPr/>
        </p:nvSpPr>
        <p:spPr>
          <a:xfrm>
            <a:off x="1574971" y="11137124"/>
            <a:ext cx="21234058" cy="955893"/>
          </a:xfrm>
          <a:prstGeom prst="roundRect">
            <a:avLst>
              <a:gd name="adj" fmla="val 49103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/>
          <p:nvPr/>
        </p:nvSpPr>
        <p:spPr>
          <a:xfrm>
            <a:off x="1044066" y="512137"/>
            <a:ext cx="59356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2. Descripción General</a:t>
            </a:r>
          </a:p>
        </p:txBody>
      </p:sp>
      <p:sp>
        <p:nvSpPr>
          <p:cNvPr id="276" name="Shape 276"/>
          <p:cNvSpPr/>
          <p:nvPr/>
        </p:nvSpPr>
        <p:spPr>
          <a:xfrm>
            <a:off x="10099419" y="2480497"/>
            <a:ext cx="4185162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7" name="Shape 277"/>
          <p:cNvSpPr/>
          <p:nvPr/>
        </p:nvSpPr>
        <p:spPr>
          <a:xfrm>
            <a:off x="10331767" y="2592130"/>
            <a:ext cx="3720466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0 Video Presentación</a:t>
            </a:r>
          </a:p>
        </p:txBody>
      </p:sp>
      <p:pic>
        <p:nvPicPr>
          <p:cNvPr id="278" name="pasted-image.tiff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64750" y="6472781"/>
            <a:ext cx="4254500" cy="2971801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>
            <a:hlinkClick r:id="rId4" invalidUrl="" action="" tgtFrame="" tooltip="" history="1" highlightClick="0" endSnd="0"/>
          </p:cNvPr>
          <p:cNvSpPr/>
          <p:nvPr/>
        </p:nvSpPr>
        <p:spPr>
          <a:xfrm rot="5400000">
            <a:off x="11557000" y="7323680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A6A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0" name="Shape 280"/>
          <p:cNvSpPr/>
          <p:nvPr/>
        </p:nvSpPr>
        <p:spPr>
          <a:xfrm>
            <a:off x="9474041" y="9712896"/>
            <a:ext cx="543591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Video presentación (haz click en play)</a:t>
            </a:r>
          </a:p>
        </p:txBody>
      </p:sp>
      <p:sp>
        <p:nvSpPr>
          <p:cNvPr id="281" name="Shape 281"/>
          <p:cNvSpPr/>
          <p:nvPr>
            <p:ph type="sldNum" sz="quarter" idx="4294967295"/>
          </p:nvPr>
        </p:nvSpPr>
        <p:spPr>
          <a:xfrm>
            <a:off x="23183790" y="584200"/>
            <a:ext cx="382626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2" name="Shape 282"/>
          <p:cNvSpPr/>
          <p:nvPr/>
        </p:nvSpPr>
        <p:spPr>
          <a:xfrm>
            <a:off x="4158089" y="4270306"/>
            <a:ext cx="16067822" cy="8309822"/>
          </a:xfrm>
          <a:prstGeom prst="roundRect">
            <a:avLst>
              <a:gd name="adj" fmla="val 9488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3" name="Shape 283"/>
          <p:cNvSpPr/>
          <p:nvPr/>
        </p:nvSpPr>
        <p:spPr>
          <a:xfrm>
            <a:off x="9833000" y="11637467"/>
            <a:ext cx="455706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enlace :http://idoctor.oyg.esy.es/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Shape 287"/>
          <p:cNvSpPr/>
          <p:nvPr/>
        </p:nvSpPr>
        <p:spPr>
          <a:xfrm>
            <a:off x="1044066" y="512137"/>
            <a:ext cx="59356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2. Descripción General</a:t>
            </a:r>
          </a:p>
        </p:txBody>
      </p:sp>
      <p:sp>
        <p:nvSpPr>
          <p:cNvPr id="288" name="Shape 288"/>
          <p:cNvSpPr/>
          <p:nvPr/>
        </p:nvSpPr>
        <p:spPr>
          <a:xfrm>
            <a:off x="4158089" y="4270306"/>
            <a:ext cx="16067822" cy="8309822"/>
          </a:xfrm>
          <a:prstGeom prst="roundRect">
            <a:avLst>
              <a:gd name="adj" fmla="val 9488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9" name="Shape 289"/>
          <p:cNvSpPr/>
          <p:nvPr/>
        </p:nvSpPr>
        <p:spPr>
          <a:xfrm>
            <a:off x="10218610" y="2476500"/>
            <a:ext cx="3946780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0" name="Shape 290"/>
          <p:cNvSpPr/>
          <p:nvPr/>
        </p:nvSpPr>
        <p:spPr>
          <a:xfrm>
            <a:off x="10974133" y="2588133"/>
            <a:ext cx="243573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 Perspectiva</a:t>
            </a:r>
          </a:p>
        </p:txBody>
      </p:sp>
      <p:sp>
        <p:nvSpPr>
          <p:cNvPr id="291" name="Shape 291"/>
          <p:cNvSpPr/>
          <p:nvPr/>
        </p:nvSpPr>
        <p:spPr>
          <a:xfrm>
            <a:off x="9554689" y="4677295"/>
            <a:ext cx="5274622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2" name="Shape 292"/>
          <p:cNvSpPr/>
          <p:nvPr>
            <p:ph type="sldNum" sz="quarter" idx="4294967295"/>
          </p:nvPr>
        </p:nvSpPr>
        <p:spPr>
          <a:xfrm>
            <a:off x="23183790" y="584200"/>
            <a:ext cx="382626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3" name="Shape 293"/>
          <p:cNvSpPr/>
          <p:nvPr/>
        </p:nvSpPr>
        <p:spPr>
          <a:xfrm>
            <a:off x="9770903" y="4918017"/>
            <a:ext cx="4842194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Aplicación de Consultas Medicas</a:t>
            </a:r>
          </a:p>
        </p:txBody>
      </p:sp>
      <p:sp>
        <p:nvSpPr>
          <p:cNvPr id="294" name="Shape 294"/>
          <p:cNvSpPr/>
          <p:nvPr/>
        </p:nvSpPr>
        <p:spPr>
          <a:xfrm>
            <a:off x="7824992" y="6244031"/>
            <a:ext cx="9108435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5" name="Shape 295"/>
          <p:cNvSpPr/>
          <p:nvPr/>
        </p:nvSpPr>
        <p:spPr>
          <a:xfrm>
            <a:off x="8041206" y="6484752"/>
            <a:ext cx="8676006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Destinado a potenciales pacientes y profesionales sanitarios</a:t>
            </a:r>
          </a:p>
        </p:txBody>
      </p:sp>
      <p:sp>
        <p:nvSpPr>
          <p:cNvPr id="296" name="Shape 296"/>
          <p:cNvSpPr/>
          <p:nvPr/>
        </p:nvSpPr>
        <p:spPr>
          <a:xfrm>
            <a:off x="9706656" y="7810766"/>
            <a:ext cx="5345106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7" name="Shape 297"/>
          <p:cNvSpPr/>
          <p:nvPr/>
        </p:nvSpPr>
        <p:spPr>
          <a:xfrm>
            <a:off x="9922870" y="8051488"/>
            <a:ext cx="4912679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Consultas sobre primeros auxilios</a:t>
            </a:r>
          </a:p>
        </p:txBody>
      </p:sp>
      <p:sp>
        <p:nvSpPr>
          <p:cNvPr id="298" name="Shape 298"/>
          <p:cNvSpPr/>
          <p:nvPr/>
        </p:nvSpPr>
        <p:spPr>
          <a:xfrm>
            <a:off x="9536000" y="9377502"/>
            <a:ext cx="5686419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9" name="Shape 299"/>
          <p:cNvSpPr/>
          <p:nvPr/>
        </p:nvSpPr>
        <p:spPr>
          <a:xfrm>
            <a:off x="9752214" y="9618223"/>
            <a:ext cx="5253991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Consultas puntuales a profesionales</a:t>
            </a:r>
          </a:p>
        </p:txBody>
      </p:sp>
      <p:sp>
        <p:nvSpPr>
          <p:cNvPr id="300" name="Shape 300"/>
          <p:cNvSpPr/>
          <p:nvPr/>
        </p:nvSpPr>
        <p:spPr>
          <a:xfrm>
            <a:off x="8554290" y="10944238"/>
            <a:ext cx="7649839" cy="955153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1" name="Shape 301"/>
          <p:cNvSpPr/>
          <p:nvPr/>
        </p:nvSpPr>
        <p:spPr>
          <a:xfrm>
            <a:off x="8770504" y="11184959"/>
            <a:ext cx="7217411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Agregar nuevos síntomas (solo personal Sanitario)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6206" y="-529723"/>
            <a:ext cx="26829216" cy="239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0528" y="596900"/>
            <a:ext cx="2416329" cy="766806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/>
          <p:nvPr/>
        </p:nvSpPr>
        <p:spPr>
          <a:xfrm>
            <a:off x="1044066" y="512137"/>
            <a:ext cx="593560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2. Descripción General</a:t>
            </a:r>
          </a:p>
        </p:txBody>
      </p:sp>
      <p:sp>
        <p:nvSpPr>
          <p:cNvPr id="306" name="Shape 306"/>
          <p:cNvSpPr/>
          <p:nvPr/>
        </p:nvSpPr>
        <p:spPr>
          <a:xfrm>
            <a:off x="10223500" y="2476500"/>
            <a:ext cx="3946780" cy="771399"/>
          </a:xfrm>
          <a:prstGeom prst="roundRect">
            <a:avLst>
              <a:gd name="adj" fmla="val 33536"/>
            </a:avLst>
          </a:prstGeom>
          <a:solidFill>
            <a:srgbClr val="BA6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7" name="Shape 307"/>
          <p:cNvSpPr/>
          <p:nvPr/>
        </p:nvSpPr>
        <p:spPr>
          <a:xfrm>
            <a:off x="11097387" y="2588133"/>
            <a:ext cx="2189227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Funciones</a:t>
            </a:r>
          </a:p>
        </p:txBody>
      </p:sp>
      <p:sp>
        <p:nvSpPr>
          <p:cNvPr id="308" name="Shape 308"/>
          <p:cNvSpPr/>
          <p:nvPr>
            <p:ph type="sldNum" sz="quarter" idx="4294967295"/>
          </p:nvPr>
        </p:nvSpPr>
        <p:spPr>
          <a:xfrm>
            <a:off x="23183790" y="584200"/>
            <a:ext cx="382626" cy="659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8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09" name="Shape 309"/>
          <p:cNvSpPr/>
          <p:nvPr/>
        </p:nvSpPr>
        <p:spPr>
          <a:xfrm>
            <a:off x="1187449" y="3957802"/>
            <a:ext cx="22009101" cy="8780324"/>
          </a:xfrm>
          <a:prstGeom prst="roundRect">
            <a:avLst>
              <a:gd name="adj" fmla="val 8979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0" name="Shape 310"/>
          <p:cNvSpPr/>
          <p:nvPr/>
        </p:nvSpPr>
        <p:spPr>
          <a:xfrm>
            <a:off x="1822742" y="4918176"/>
            <a:ext cx="2099880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57200" indent="-228600" algn="just" defTabSz="457200">
              <a:spcBef>
                <a:spcPts val="0"/>
              </a:spcBef>
              <a:buSzPct val="100000"/>
              <a:buFont typeface="Symbol"/>
              <a:buChar char="•"/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Paciente:</a:t>
            </a:r>
          </a:p>
        </p:txBody>
      </p:sp>
      <p:sp>
        <p:nvSpPr>
          <p:cNvPr id="311" name="Shape 311"/>
          <p:cNvSpPr/>
          <p:nvPr/>
        </p:nvSpPr>
        <p:spPr>
          <a:xfrm>
            <a:off x="4644509" y="5380584"/>
            <a:ext cx="4100725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2" name="Shape 312"/>
          <p:cNvSpPr/>
          <p:nvPr/>
        </p:nvSpPr>
        <p:spPr>
          <a:xfrm>
            <a:off x="5020376" y="5621305"/>
            <a:ext cx="3348991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Preguntar a un Medico</a:t>
            </a:r>
          </a:p>
        </p:txBody>
      </p:sp>
      <p:sp>
        <p:nvSpPr>
          <p:cNvPr id="313" name="Shape 313"/>
          <p:cNvSpPr/>
          <p:nvPr/>
        </p:nvSpPr>
        <p:spPr>
          <a:xfrm>
            <a:off x="4819806" y="6813811"/>
            <a:ext cx="3750131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4" name="Shape 314"/>
          <p:cNvSpPr/>
          <p:nvPr/>
        </p:nvSpPr>
        <p:spPr>
          <a:xfrm>
            <a:off x="5170712" y="7054532"/>
            <a:ext cx="3048319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Consultar patologías</a:t>
            </a:r>
          </a:p>
        </p:txBody>
      </p:sp>
      <p:sp>
        <p:nvSpPr>
          <p:cNvPr id="315" name="Shape 315"/>
          <p:cNvSpPr/>
          <p:nvPr/>
        </p:nvSpPr>
        <p:spPr>
          <a:xfrm>
            <a:off x="4609084" y="9546755"/>
            <a:ext cx="4264722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6" name="Shape 316"/>
          <p:cNvSpPr/>
          <p:nvPr/>
        </p:nvSpPr>
        <p:spPr>
          <a:xfrm>
            <a:off x="4958940" y="9787476"/>
            <a:ext cx="3471863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Editar datos personales</a:t>
            </a:r>
          </a:p>
        </p:txBody>
      </p:sp>
      <p:sp>
        <p:nvSpPr>
          <p:cNvPr id="317" name="Shape 317"/>
          <p:cNvSpPr/>
          <p:nvPr/>
        </p:nvSpPr>
        <p:spPr>
          <a:xfrm>
            <a:off x="2799433" y="10979981"/>
            <a:ext cx="7884024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8" name="Shape 318"/>
          <p:cNvSpPr/>
          <p:nvPr/>
        </p:nvSpPr>
        <p:spPr>
          <a:xfrm>
            <a:off x="2983137" y="11220703"/>
            <a:ext cx="7423469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Vista de Primeros auxilios a usuarios no registrados</a:t>
            </a:r>
          </a:p>
        </p:txBody>
      </p:sp>
      <p:sp>
        <p:nvSpPr>
          <p:cNvPr id="319" name="Shape 319"/>
          <p:cNvSpPr/>
          <p:nvPr/>
        </p:nvSpPr>
        <p:spPr>
          <a:xfrm>
            <a:off x="15541432" y="5520284"/>
            <a:ext cx="4100725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0" name="Shape 320"/>
          <p:cNvSpPr/>
          <p:nvPr/>
        </p:nvSpPr>
        <p:spPr>
          <a:xfrm>
            <a:off x="15914441" y="5761005"/>
            <a:ext cx="3354706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Contestar a un Medico</a:t>
            </a:r>
          </a:p>
        </p:txBody>
      </p:sp>
      <p:sp>
        <p:nvSpPr>
          <p:cNvPr id="321" name="Shape 321"/>
          <p:cNvSpPr/>
          <p:nvPr/>
        </p:nvSpPr>
        <p:spPr>
          <a:xfrm>
            <a:off x="15558558" y="7087018"/>
            <a:ext cx="4159621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2" name="Shape 322"/>
          <p:cNvSpPr/>
          <p:nvPr/>
        </p:nvSpPr>
        <p:spPr>
          <a:xfrm>
            <a:off x="15914343" y="7327739"/>
            <a:ext cx="3448051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Editar Primeros auxilios</a:t>
            </a:r>
          </a:p>
        </p:txBody>
      </p:sp>
      <p:sp>
        <p:nvSpPr>
          <p:cNvPr id="323" name="Shape 323"/>
          <p:cNvSpPr/>
          <p:nvPr/>
        </p:nvSpPr>
        <p:spPr>
          <a:xfrm>
            <a:off x="15506007" y="8653754"/>
            <a:ext cx="4264722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4" name="Shape 324"/>
          <p:cNvSpPr/>
          <p:nvPr/>
        </p:nvSpPr>
        <p:spPr>
          <a:xfrm>
            <a:off x="15855863" y="8894475"/>
            <a:ext cx="3471863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Editar datos personales</a:t>
            </a:r>
          </a:p>
        </p:txBody>
      </p:sp>
      <p:sp>
        <p:nvSpPr>
          <p:cNvPr id="325" name="Shape 325"/>
          <p:cNvSpPr/>
          <p:nvPr/>
        </p:nvSpPr>
        <p:spPr>
          <a:xfrm>
            <a:off x="13696356" y="10220490"/>
            <a:ext cx="7884024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6" name="Shape 326"/>
          <p:cNvSpPr/>
          <p:nvPr/>
        </p:nvSpPr>
        <p:spPr>
          <a:xfrm>
            <a:off x="15644249" y="10461211"/>
            <a:ext cx="3895091" cy="473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Agregar nuevas patologías</a:t>
            </a:r>
          </a:p>
        </p:txBody>
      </p:sp>
      <p:sp>
        <p:nvSpPr>
          <p:cNvPr id="327" name="Shape 327"/>
          <p:cNvSpPr/>
          <p:nvPr/>
        </p:nvSpPr>
        <p:spPr>
          <a:xfrm>
            <a:off x="12964957" y="4918176"/>
            <a:ext cx="1924264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228600" algn="just" defTabSz="457200">
              <a:spcBef>
                <a:spcPts val="0"/>
              </a:spcBef>
              <a:buSzPct val="100000"/>
              <a:buFont typeface="Symbol"/>
              <a:buChar char="•"/>
              <a:defRPr b="1"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Medico</a:t>
            </a:r>
            <a:r>
              <a:t>:</a:t>
            </a:r>
          </a:p>
        </p:txBody>
      </p:sp>
      <p:sp>
        <p:nvSpPr>
          <p:cNvPr id="328" name="Shape 328"/>
          <p:cNvSpPr/>
          <p:nvPr/>
        </p:nvSpPr>
        <p:spPr>
          <a:xfrm>
            <a:off x="4034724" y="8180283"/>
            <a:ext cx="5413441" cy="955154"/>
          </a:xfrm>
          <a:prstGeom prst="roundRect">
            <a:avLst>
              <a:gd name="adj" fmla="val 50000"/>
            </a:avLst>
          </a:prstGeom>
          <a:ln w="508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1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9" name="Shape 329"/>
          <p:cNvSpPr/>
          <p:nvPr/>
        </p:nvSpPr>
        <p:spPr>
          <a:xfrm>
            <a:off x="4240973" y="8421004"/>
            <a:ext cx="5000944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Consultar su historial de consultas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